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Lst>
  <p:sldSz cy="5143500" cx="9144000"/>
  <p:notesSz cx="6858000" cy="9144000"/>
  <p:embeddedFontLst>
    <p:embeddedFont>
      <p:font typeface="Roboto Slab"/>
      <p:regular r:id="rId109"/>
      <p:bold r:id="rId110"/>
    </p:embeddedFont>
    <p:embeddedFont>
      <p:font typeface="Roboto"/>
      <p:regular r:id="rId111"/>
      <p:bold r:id="rId112"/>
      <p:italic r:id="rId113"/>
      <p:boldItalic r:id="rId1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07" Type="http://schemas.openxmlformats.org/officeDocument/2006/relationships/slide" Target="slides/slide102.xml"/><Relationship Id="rId106" Type="http://schemas.openxmlformats.org/officeDocument/2006/relationships/slide" Target="slides/slide101.xml"/><Relationship Id="rId105" Type="http://schemas.openxmlformats.org/officeDocument/2006/relationships/slide" Target="slides/slide100.xml"/><Relationship Id="rId104" Type="http://schemas.openxmlformats.org/officeDocument/2006/relationships/slide" Target="slides/slide99.xml"/><Relationship Id="rId109" Type="http://schemas.openxmlformats.org/officeDocument/2006/relationships/font" Target="fonts/RobotoSlab-regular.fntdata"/><Relationship Id="rId108" Type="http://schemas.openxmlformats.org/officeDocument/2006/relationships/slide" Target="slides/slide103.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5" Type="http://schemas.openxmlformats.org/officeDocument/2006/relationships/slide" Target="slides/slide10.xml"/><Relationship Id="rId110" Type="http://schemas.openxmlformats.org/officeDocument/2006/relationships/font" Target="fonts/RobotoSlab-bold.fntdata"/><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14" Type="http://schemas.openxmlformats.org/officeDocument/2006/relationships/font" Target="fonts/Roboto-boldItalic.fntdata"/><Relationship Id="rId18" Type="http://schemas.openxmlformats.org/officeDocument/2006/relationships/slide" Target="slides/slide13.xml"/><Relationship Id="rId113" Type="http://schemas.openxmlformats.org/officeDocument/2006/relationships/font" Target="fonts/Roboto-italic.fntdata"/><Relationship Id="rId112" Type="http://schemas.openxmlformats.org/officeDocument/2006/relationships/font" Target="fonts/Roboto-bold.fntdata"/><Relationship Id="rId111" Type="http://schemas.openxmlformats.org/officeDocument/2006/relationships/font" Target="fonts/Roboto-regular.fntdata"/><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5378c2b19e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5378c2b19e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6" name="Shape 666"/>
        <p:cNvGrpSpPr/>
        <p:nvPr/>
      </p:nvGrpSpPr>
      <p:grpSpPr>
        <a:xfrm>
          <a:off x="0" y="0"/>
          <a:ext cx="0" cy="0"/>
          <a:chOff x="0" y="0"/>
          <a:chExt cx="0" cy="0"/>
        </a:xfrm>
      </p:grpSpPr>
      <p:sp>
        <p:nvSpPr>
          <p:cNvPr id="667" name="Google Shape;667;g1e40f435a78_1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8" name="Google Shape;668;g1e40f435a78_1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g1e40f435a78_1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5" name="Google Shape;675;g1e40f435a78_1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g1e40f435a78_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2" name="Google Shape;682;g1e40f435a78_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1e40f435a78_1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1e40f435a78_1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5378c2b19e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5378c2b19e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53cb76375d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53cb76375d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5378c2b19e_1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5378c2b19e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53cb76375d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53cb76375d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5378c2b19e_1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5378c2b19e_1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5378c2b19e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5378c2b19e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53cb76375d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53cb76375d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5378c2b19e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5378c2b19e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e40bf4a96e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1e40bf4a96e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e40bf4a96e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e40bf4a96e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53cb76375d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53cb76375d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5378c2b19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25378c2b19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5378c2b19e_1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5378c2b19e_1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5378c2b19e_1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25378c2b19e_1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53cb76375d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253cb76375d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5378c2b19e_1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5378c2b19e_1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53cb76375d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53cb76375d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53cb76375d_1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53cb76375d_1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5378c2b19e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5378c2b19e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5378c2b19e_1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5378c2b19e_1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398f8c6f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398f8c6f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Pirmąsias chemijos žinias mokiniai gauna pradinėse klasėse. Jos mokosi integraliai, kartu su kitais gamtos mokslais. Tam skiriama 1 savaitinė pamoka per visus ketverius pradinės mokyklos metus.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Penktoje klasėje gamtos mokslo pamokose mokiniai mokosi visų trijų gamtos mokslų integraliai. Jie susipažįsta su sąvokomis cheminis elementas, atomas, molekulė. Vietoje sąvokos „medžiagų būsena“ įvedama sąvoka „agregatinė būsena”. Būsenos susiejamos su dalelių išsidėstymu, su dalelių išsidėstymu siejami agregatinės būsenos kitimai. Nauja tai, kad penktoje klasėje mokiniai susipažįsta su tankio sąvoka, tankio vienetais ir mokosi spręsti pirmuosius uždavinius. Atliekami nesudėtingi tiriamieji darbai, kuriuose jau naudojamos paprasčiausios priemonės - masės, tūrio matavimai. Medžiagų tyrimui naudojamos priemonės - tirpumo, degumo,  Mokydamiesi apie mišinius ir grynąsias medžiagas, jie susipažįsta su tirpalais,  susipažįsta su sąvokomis - tirpalas, tirpiklis, tirpinys. Mokiniai tyrinėja rūgščiuosius, bazinius, neutraliuosius tirpalus. </a:t>
            </a: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5378c2b19e_1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5378c2b19e_1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53cb76375d_1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253cb76375d_1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5378c2b19e_1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25378c2b19e_1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53cb76375d_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253cb76375d_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5378c2b19e_1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25378c2b19e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53cb76375d_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253cb76375d_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25378c2b19e_1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25378c2b19e_1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53cb76375d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253cb76375d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5378c2b19e_1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25378c2b19e_1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53cb76375d_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53cb76375d_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53cb76375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53cb76375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5378c2b19e_1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5378c2b19e_1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5378c2b19e_1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5378c2b19e_1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253cb76375d_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253cb76375d_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1e40bf4a96e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1e40bf4a96e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1e40bf4a96e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1e40bf4a96e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5378c2b19e_1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5378c2b19e_1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253cb76375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253cb76375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25378c2b19e_1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25378c2b19e_1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253cb76375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253cb76375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25378c2b19e_1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25378c2b19e_1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5398f8c6f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5398f8c6f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Mokiniai 6 klasėje chemijos mokosi kartu su kitais gamtos mokslais. Gamtos mokslui skiriamos 2 savaitinės valandos. Mokiniai mokosi apie tai, kaip kinta medžiagos, pradeda vartoti sąvokas cheminis ir fizikinis kitimas.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5378c2b19e_1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5378c2b19e_1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253cb76375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0" name="Google Shape;360;g253cb76375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5378c2b19e_1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25378c2b19e_1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253cb76375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253cb76375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25378c2b19e_1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8" name="Google Shape;378;g25378c2b19e_1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g25378c2b19e_1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4" name="Google Shape;384;g25378c2b19e_1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253cb76375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253cb76375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25378c2b19e_1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25378c2b19e_1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253cb76375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2" name="Google Shape;402;g253cb76375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g25378c2b19e_1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8" name="Google Shape;408;g25378c2b19e_1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53cb76375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53cb76375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g25378c2b19e_1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4" name="Google Shape;414;g25378c2b19e_1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1e40bf4a96e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1e40bf4a96e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253f0758afd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253f0758afd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g1e40bf4a96e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2" name="Google Shape;432;g1e40bf4a96e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g253f0758af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9" name="Google Shape;439;g253f0758af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g253f0758af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5" name="Google Shape;445;g253f0758af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253f0758afd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253f0758afd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g253f0758afd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7" name="Google Shape;457;g253f0758afd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253f0758af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253f0758af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253f0758afd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9" name="Google Shape;469;g253f0758afd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e40bf4a96e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e40bf4a96e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g253f0758afd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5" name="Google Shape;475;g253f0758afd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g253f0758afd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1" name="Google Shape;481;g253f0758afd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g253f0758afd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253f0758afd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253f0758afd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253f0758afd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g253f0758afd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9" name="Google Shape;499;g253f0758afd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3" name="Shape 503"/>
        <p:cNvGrpSpPr/>
        <p:nvPr/>
      </p:nvGrpSpPr>
      <p:grpSpPr>
        <a:xfrm>
          <a:off x="0" y="0"/>
          <a:ext cx="0" cy="0"/>
          <a:chOff x="0" y="0"/>
          <a:chExt cx="0" cy="0"/>
        </a:xfrm>
      </p:grpSpPr>
      <p:sp>
        <p:nvSpPr>
          <p:cNvPr id="504" name="Google Shape;504;g253f0758afd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5" name="Google Shape;505;g253f0758afd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g253f0758afd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1" name="Google Shape;511;g253f0758afd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5" name="Shape 515"/>
        <p:cNvGrpSpPr/>
        <p:nvPr/>
      </p:nvGrpSpPr>
      <p:grpSpPr>
        <a:xfrm>
          <a:off x="0" y="0"/>
          <a:ext cx="0" cy="0"/>
          <a:chOff x="0" y="0"/>
          <a:chExt cx="0" cy="0"/>
        </a:xfrm>
      </p:grpSpPr>
      <p:sp>
        <p:nvSpPr>
          <p:cNvPr id="516" name="Google Shape;516;g253f0758afd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7" name="Google Shape;517;g253f0758afd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1" name="Shape 521"/>
        <p:cNvGrpSpPr/>
        <p:nvPr/>
      </p:nvGrpSpPr>
      <p:grpSpPr>
        <a:xfrm>
          <a:off x="0" y="0"/>
          <a:ext cx="0" cy="0"/>
          <a:chOff x="0" y="0"/>
          <a:chExt cx="0" cy="0"/>
        </a:xfrm>
      </p:grpSpPr>
      <p:sp>
        <p:nvSpPr>
          <p:cNvPr id="522" name="Google Shape;522;g253f0758af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3" name="Google Shape;523;g253f0758af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g253f0758afd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9" name="Google Shape;529;g253f0758afd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5378c2b19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5378c2b1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3" name="Shape 533"/>
        <p:cNvGrpSpPr/>
        <p:nvPr/>
      </p:nvGrpSpPr>
      <p:grpSpPr>
        <a:xfrm>
          <a:off x="0" y="0"/>
          <a:ext cx="0" cy="0"/>
          <a:chOff x="0" y="0"/>
          <a:chExt cx="0" cy="0"/>
        </a:xfrm>
      </p:grpSpPr>
      <p:sp>
        <p:nvSpPr>
          <p:cNvPr id="534" name="Google Shape;534;g253f0758afd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5" name="Google Shape;535;g253f0758afd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253f0758afd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253f0758afd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g253f0758afd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7" name="Google Shape;547;g253f0758afd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g253f0758afd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3" name="Google Shape;553;g253f0758afd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g253f0758afd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9" name="Google Shape;559;g253f0758afd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3" name="Shape 563"/>
        <p:cNvGrpSpPr/>
        <p:nvPr/>
      </p:nvGrpSpPr>
      <p:grpSpPr>
        <a:xfrm>
          <a:off x="0" y="0"/>
          <a:ext cx="0" cy="0"/>
          <a:chOff x="0" y="0"/>
          <a:chExt cx="0" cy="0"/>
        </a:xfrm>
      </p:grpSpPr>
      <p:sp>
        <p:nvSpPr>
          <p:cNvPr id="564" name="Google Shape;564;g253f0758afd_0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5" name="Google Shape;565;g253f0758afd_0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9" name="Shape 569"/>
        <p:cNvGrpSpPr/>
        <p:nvPr/>
      </p:nvGrpSpPr>
      <p:grpSpPr>
        <a:xfrm>
          <a:off x="0" y="0"/>
          <a:ext cx="0" cy="0"/>
          <a:chOff x="0" y="0"/>
          <a:chExt cx="0" cy="0"/>
        </a:xfrm>
      </p:grpSpPr>
      <p:sp>
        <p:nvSpPr>
          <p:cNvPr id="570" name="Google Shape;570;g1e40bf4a96e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1" name="Google Shape;571;g1e40bf4a96e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g1e40bf4a96e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6" name="Google Shape;576;g1e40bf4a96e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1" name="Shape 581"/>
        <p:cNvGrpSpPr/>
        <p:nvPr/>
      </p:nvGrpSpPr>
      <p:grpSpPr>
        <a:xfrm>
          <a:off x="0" y="0"/>
          <a:ext cx="0" cy="0"/>
          <a:chOff x="0" y="0"/>
          <a:chExt cx="0" cy="0"/>
        </a:xfrm>
      </p:grpSpPr>
      <p:sp>
        <p:nvSpPr>
          <p:cNvPr id="582" name="Google Shape;582;g1e40f435a78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3" name="Google Shape;583;g1e40f435a7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g1e40f435a78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1" name="Google Shape;591;g1e40f435a7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53cb76375d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53cb76375d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6" name="Shape 596"/>
        <p:cNvGrpSpPr/>
        <p:nvPr/>
      </p:nvGrpSpPr>
      <p:grpSpPr>
        <a:xfrm>
          <a:off x="0" y="0"/>
          <a:ext cx="0" cy="0"/>
          <a:chOff x="0" y="0"/>
          <a:chExt cx="0" cy="0"/>
        </a:xfrm>
      </p:grpSpPr>
      <p:sp>
        <p:nvSpPr>
          <p:cNvPr id="597" name="Google Shape;597;g1e40f435a78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8" name="Google Shape;598;g1e40f435a78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3" name="Shape 603"/>
        <p:cNvGrpSpPr/>
        <p:nvPr/>
      </p:nvGrpSpPr>
      <p:grpSpPr>
        <a:xfrm>
          <a:off x="0" y="0"/>
          <a:ext cx="0" cy="0"/>
          <a:chOff x="0" y="0"/>
          <a:chExt cx="0" cy="0"/>
        </a:xfrm>
      </p:grpSpPr>
      <p:sp>
        <p:nvSpPr>
          <p:cNvPr id="604" name="Google Shape;604;g1e40f435a78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5" name="Google Shape;605;g1e40f435a78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0" name="Shape 610"/>
        <p:cNvGrpSpPr/>
        <p:nvPr/>
      </p:nvGrpSpPr>
      <p:grpSpPr>
        <a:xfrm>
          <a:off x="0" y="0"/>
          <a:ext cx="0" cy="0"/>
          <a:chOff x="0" y="0"/>
          <a:chExt cx="0" cy="0"/>
        </a:xfrm>
      </p:grpSpPr>
      <p:sp>
        <p:nvSpPr>
          <p:cNvPr id="611" name="Google Shape;611;g1e40f435a78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2" name="Google Shape;612;g1e40f435a78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7" name="Shape 617"/>
        <p:cNvGrpSpPr/>
        <p:nvPr/>
      </p:nvGrpSpPr>
      <p:grpSpPr>
        <a:xfrm>
          <a:off x="0" y="0"/>
          <a:ext cx="0" cy="0"/>
          <a:chOff x="0" y="0"/>
          <a:chExt cx="0" cy="0"/>
        </a:xfrm>
      </p:grpSpPr>
      <p:sp>
        <p:nvSpPr>
          <p:cNvPr id="618" name="Google Shape;618;g1e40f435a78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9" name="Google Shape;619;g1e40f435a78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4" name="Shape 624"/>
        <p:cNvGrpSpPr/>
        <p:nvPr/>
      </p:nvGrpSpPr>
      <p:grpSpPr>
        <a:xfrm>
          <a:off x="0" y="0"/>
          <a:ext cx="0" cy="0"/>
          <a:chOff x="0" y="0"/>
          <a:chExt cx="0" cy="0"/>
        </a:xfrm>
      </p:grpSpPr>
      <p:sp>
        <p:nvSpPr>
          <p:cNvPr id="625" name="Google Shape;625;g1e40f435a78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6" name="Google Shape;626;g1e40f435a78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1" name="Shape 631"/>
        <p:cNvGrpSpPr/>
        <p:nvPr/>
      </p:nvGrpSpPr>
      <p:grpSpPr>
        <a:xfrm>
          <a:off x="0" y="0"/>
          <a:ext cx="0" cy="0"/>
          <a:chOff x="0" y="0"/>
          <a:chExt cx="0" cy="0"/>
        </a:xfrm>
      </p:grpSpPr>
      <p:sp>
        <p:nvSpPr>
          <p:cNvPr id="632" name="Google Shape;632;g1e40f435a78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3" name="Google Shape;633;g1e40f435a78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8" name="Shape 638"/>
        <p:cNvGrpSpPr/>
        <p:nvPr/>
      </p:nvGrpSpPr>
      <p:grpSpPr>
        <a:xfrm>
          <a:off x="0" y="0"/>
          <a:ext cx="0" cy="0"/>
          <a:chOff x="0" y="0"/>
          <a:chExt cx="0" cy="0"/>
        </a:xfrm>
      </p:grpSpPr>
      <p:sp>
        <p:nvSpPr>
          <p:cNvPr id="639" name="Google Shape;639;g1e40f435a78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0" name="Google Shape;640;g1e40f435a78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g1e40f435a78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7" name="Google Shape;647;g1e40f435a78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2" name="Shape 652"/>
        <p:cNvGrpSpPr/>
        <p:nvPr/>
      </p:nvGrpSpPr>
      <p:grpSpPr>
        <a:xfrm>
          <a:off x="0" y="0"/>
          <a:ext cx="0" cy="0"/>
          <a:chOff x="0" y="0"/>
          <a:chExt cx="0" cy="0"/>
        </a:xfrm>
      </p:grpSpPr>
      <p:sp>
        <p:nvSpPr>
          <p:cNvPr id="653" name="Google Shape;653;g1e40f435a78_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4" name="Google Shape;654;g1e40f435a78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9" name="Shape 659"/>
        <p:cNvGrpSpPr/>
        <p:nvPr/>
      </p:nvGrpSpPr>
      <p:grpSpPr>
        <a:xfrm>
          <a:off x="0" y="0"/>
          <a:ext cx="0" cy="0"/>
          <a:chOff x="0" y="0"/>
          <a:chExt cx="0" cy="0"/>
        </a:xfrm>
      </p:grpSpPr>
      <p:sp>
        <p:nvSpPr>
          <p:cNvPr id="660" name="Google Shape;660;g1e40f435a78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1" name="Google Shape;661;g1e40f435a78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 Id="rId3" Type="http://schemas.openxmlformats.org/officeDocument/2006/relationships/hyperlink" Target="https://www.emokykla.lt/bendrosios-programos/visos-bendrosios-programos/54?ach-1=3&amp;clases=&amp;educations=&amp;types=7#collapse-simple-118n-IKFN-483T"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 Id="rId3" Type="http://schemas.openxmlformats.org/officeDocument/2006/relationships/hyperlink" Target="https://www.emokykla.lt/bendrosios-programos/visos-bendrosios-programos/54?ach-1=3&amp;clases=&amp;educations=&amp;types=7#collapse-simple-7z60-30ll-7Hi5"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 Id="rId3" Type="http://schemas.openxmlformats.org/officeDocument/2006/relationships/hyperlink" Target="https://www.emokykla.lt/bendrosios-programos/visos-bendrosios-programos/54?ach-1=3&amp;clases=&amp;educations=&amp;types=7#collapse-simple-782N-rv11-0867"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 Id="rId3" Type="http://schemas.openxmlformats.org/officeDocument/2006/relationships/hyperlink" Target="https://www.emokykla.lt/bendrosios-programos/visos-bendrosios-programos/54?ach-1=3&amp;clases=&amp;educations=&amp;types=7#collapse-simple-T7P8-1UUC-aGv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 Id="rId3" Type="http://schemas.openxmlformats.org/officeDocument/2006/relationships/hyperlink" Target="https://www.emokykla.lt/bendrosios-programos/visos-bendrosios-programos/54?ach-1=3&amp;clases=&amp;educations=&amp;types=7#collapse-simple-97JD-85vo-982z"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1.xml"/><Relationship Id="rId3" Type="http://schemas.openxmlformats.org/officeDocument/2006/relationships/hyperlink" Target="https://www.emokykla.lt/bendrosios-programos/visos-bendrosios-programos/54?ach-1=3&amp;clases=&amp;educations=&amp;types=7#collapse-simple-Gkb5-pD91-n7j0"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2.xml"/><Relationship Id="rId3" Type="http://schemas.openxmlformats.org/officeDocument/2006/relationships/hyperlink" Target="https://www.emokykla.lt/bendrosios-programos/visos-bendrosios-programos/54?ach-1=3&amp;clases=&amp;educations=&amp;types=7#collapse-simple-41j1-O51R-iV3A"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3.xml"/><Relationship Id="rId3" Type="http://schemas.openxmlformats.org/officeDocument/2006/relationships/hyperlink" Target="https://www.emokykla.lt/bendrosios-programos/visos-bendrosios-programos/54?ach-1=3&amp;clases=&amp;educations=&amp;types=7#collapse-simple-7z0U-eC6g-I4s3"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4.xml"/><Relationship Id="rId3" Type="http://schemas.openxmlformats.org/officeDocument/2006/relationships/hyperlink" Target="https://www.emokykla.lt/bendrosios-programos/visos-bendrosios-programos/54?ach-1=3&amp;clases=&amp;educations=&amp;types=7#collapse-simple-999t-sb1B-bA6C"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5.xml"/><Relationship Id="rId3" Type="http://schemas.openxmlformats.org/officeDocument/2006/relationships/hyperlink" Target="https://www.emokykla.lt/bendrosios-programos/visos-bendrosios-programos/54?ach-1=3&amp;clases=&amp;educations=&amp;types=7#collapse-simple-SF25-V65o-1CI3"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6.xml"/><Relationship Id="rId3" Type="http://schemas.openxmlformats.org/officeDocument/2006/relationships/hyperlink" Target="https://www.emokykla.lt/bendrosios-programos/visos-bendrosios-programos/54?ach-1=3&amp;clases=&amp;educations=&amp;types=7#collapse-simple-62oF-5KB8-2bpg"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7.xml"/><Relationship Id="rId3" Type="http://schemas.openxmlformats.org/officeDocument/2006/relationships/hyperlink" Target="https://www.emokykla.lt/bendrosios-programos/visos-bendrosios-programos/54?ach-1=3&amp;clases=&amp;educations=&amp;types=7#collapse-simple-2072-l5Gj-co81"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8.xml"/><Relationship Id="rId3" Type="http://schemas.openxmlformats.org/officeDocument/2006/relationships/hyperlink" Target="https://www.emokykla.lt/bendrosios-programos/visos-bendrosios-programos/54?ach-1=3&amp;clases=&amp;educations=&amp;types=7#collapse-simple-PTd1-19kb-BO6P"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9.xml"/><Relationship Id="rId3" Type="http://schemas.openxmlformats.org/officeDocument/2006/relationships/hyperlink" Target="https://www.emokykla.lt/bendrosios-programos/visos-bendrosios-programos/54?ach-1=3&amp;clases=&amp;educations=&amp;types=7#collapse-simple-PTd1-19kb-BO6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0.xml"/><Relationship Id="rId3" Type="http://schemas.openxmlformats.org/officeDocument/2006/relationships/hyperlink" Target="https://www.emokykla.lt/bendrosios-programos/visos-bendrosios-programos/54?ach-1=3&amp;clases=&amp;educations=&amp;types=7#collapse-simple-R8Vb-63pj-Cui5"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1.xml"/><Relationship Id="rId3" Type="http://schemas.openxmlformats.org/officeDocument/2006/relationships/hyperlink" Target="https://www.emokykla.lt/bendrosios-programos/visos-bendrosios-programos/54?ach-1=3&amp;clases=&amp;educations=&amp;types=7#collapse-simple-s0r2-c61B-844Z"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4.xml"/><Relationship Id="rId3" Type="http://schemas.openxmlformats.org/officeDocument/2006/relationships/hyperlink" Target="https://www.emokykla.lt/bendrosios-programos/visos-bendrosios-programos/54?ach-1=3&amp;clases=&amp;educations=&amp;types=7#collapse-simple-8UM0-c986-l75f"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0" y="1240350"/>
            <a:ext cx="6040800" cy="1457400"/>
          </a:xfrm>
          <a:prstGeom prst="rect">
            <a:avLst/>
          </a:prstGeom>
        </p:spPr>
        <p:txBody>
          <a:bodyPr anchorCtr="0" anchor="b" bIns="91425" lIns="91425" spcFirstLastPara="1" rIns="91425" wrap="square" tIns="91425">
            <a:normAutofit fontScale="90000"/>
          </a:bodyPr>
          <a:lstStyle/>
          <a:p>
            <a:pPr indent="0" lvl="0" marL="0" rtl="0" algn="l">
              <a:lnSpc>
                <a:spcPct val="115000"/>
              </a:lnSpc>
              <a:spcBef>
                <a:spcPts val="0"/>
              </a:spcBef>
              <a:spcAft>
                <a:spcPts val="0"/>
              </a:spcAft>
              <a:buNone/>
            </a:pPr>
            <a:r>
              <a:rPr lang="en"/>
              <a:t>8-12 klasių chemijos programos turinio naujovės</a:t>
            </a:r>
            <a:endParaRPr/>
          </a:p>
        </p:txBody>
      </p:sp>
      <p:sp>
        <p:nvSpPr>
          <p:cNvPr id="64" name="Google Shape;64;p13"/>
          <p:cNvSpPr txBox="1"/>
          <p:nvPr>
            <p:ph idx="1" type="subTitle"/>
          </p:nvPr>
        </p:nvSpPr>
        <p:spPr>
          <a:xfrm>
            <a:off x="1680302" y="3497425"/>
            <a:ext cx="5783400" cy="909000"/>
          </a:xfrm>
          <a:prstGeom prst="rect">
            <a:avLst/>
          </a:prstGeom>
        </p:spPr>
        <p:txBody>
          <a:bodyPr anchorCtr="0" anchor="t" bIns="91425" lIns="91425" spcFirstLastPara="1" rIns="91425" wrap="square" tIns="91425">
            <a:normAutofit fontScale="77500"/>
          </a:bodyPr>
          <a:lstStyle/>
          <a:p>
            <a:pPr indent="0" lvl="0" marL="0" rtl="0" algn="l">
              <a:lnSpc>
                <a:spcPct val="115000"/>
              </a:lnSpc>
              <a:spcBef>
                <a:spcPts val="0"/>
              </a:spcBef>
              <a:spcAft>
                <a:spcPts val="0"/>
              </a:spcAft>
              <a:buNone/>
            </a:pPr>
            <a:r>
              <a:rPr lang="en"/>
              <a:t>Pranešėjai: Regina Kaušienė, Kristina Žekonytė, Virginija Barbaravičiūtė, Romanas Voronovič.</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800">
                <a:latin typeface="Roboto"/>
                <a:ea typeface="Roboto"/>
                <a:cs typeface="Roboto"/>
                <a:sym typeface="Roboto"/>
              </a:rPr>
              <a:t>Periodinis dėsnis</a:t>
            </a:r>
            <a:endParaRPr sz="4000"/>
          </a:p>
        </p:txBody>
      </p:sp>
      <p:sp>
        <p:nvSpPr>
          <p:cNvPr id="118" name="Google Shape;118;p22"/>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9250" lvl="0" marL="457200" rtl="0" algn="l">
              <a:spcBef>
                <a:spcPts val="0"/>
              </a:spcBef>
              <a:spcAft>
                <a:spcPts val="0"/>
              </a:spcAft>
              <a:buSzPts val="1900"/>
              <a:buChar char="●"/>
            </a:pPr>
            <a:r>
              <a:rPr lang="en" sz="1900">
                <a:highlight>
                  <a:schemeClr val="lt1"/>
                </a:highlight>
              </a:rPr>
              <a:t>Aiškinamasi periodinio dėsnio esmė siejant su atomo sandara ir periodinės sistemos struktūra (periodai ir grupės).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Nagrinėjama metalų ir nemetalų vieta periodinėje elementų sistemoje.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Remiantis 1 (IA) grupės metalų pavyzdžiu, mokomasi paaiškinti, kad vienos grupės elementai turi panašias fizikines ir chemines savybes.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Nagrinėjamas metalų ir nemetalų virtimas jonais remiantis 1 (IA) ir 17 (VIIA) grupių elementų pavyzdžiais.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Apibūdinamas elementų paplitimas Visatoje ir Žemėje.</a:t>
            </a:r>
            <a:endParaRPr sz="2500">
              <a:highlight>
                <a:schemeClr val="lt1"/>
              </a:highlight>
            </a:endParaRP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9" name="Shape 669"/>
        <p:cNvGrpSpPr/>
        <p:nvPr/>
      </p:nvGrpSpPr>
      <p:grpSpPr>
        <a:xfrm>
          <a:off x="0" y="0"/>
          <a:ext cx="0" cy="0"/>
          <a:chOff x="0" y="0"/>
          <a:chExt cx="0" cy="0"/>
        </a:xfrm>
      </p:grpSpPr>
      <p:sp>
        <p:nvSpPr>
          <p:cNvPr id="670" name="Google Shape;670;p11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Rūgštys ir bazės</a:t>
            </a:r>
            <a:endParaRPr/>
          </a:p>
        </p:txBody>
      </p:sp>
      <p:sp>
        <p:nvSpPr>
          <p:cNvPr id="671" name="Google Shape;671;p112"/>
          <p:cNvSpPr txBox="1"/>
          <p:nvPr>
            <p:ph idx="1" type="body"/>
          </p:nvPr>
        </p:nvSpPr>
        <p:spPr>
          <a:xfrm>
            <a:off x="387900" y="1260100"/>
            <a:ext cx="8368200" cy="3734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Aptariama, kad rūgštys yra </a:t>
            </a:r>
            <a:r>
              <a:rPr b="1" lang="en"/>
              <a:t>medžiagos atiduodančios protoną, o bazės – prisijungiančios protoną</a:t>
            </a:r>
            <a:r>
              <a:rPr lang="en"/>
              <a:t>.</a:t>
            </a:r>
            <a:endParaRPr/>
          </a:p>
          <a:p>
            <a:pPr indent="-342900" lvl="0" marL="457200" rtl="0" algn="l">
              <a:spcBef>
                <a:spcPts val="0"/>
              </a:spcBef>
              <a:spcAft>
                <a:spcPts val="0"/>
              </a:spcAft>
              <a:buSzPts val="1800"/>
              <a:buChar char="●"/>
            </a:pPr>
            <a:r>
              <a:rPr lang="en"/>
              <a:t>Užrašomos ir išlyginamos cinko ir aliuminio, jų oksidų ir hidroksidų sąveikos su rūgštimis ir šarmais bendrosios reakcijų lygtys, kai susidaro </a:t>
            </a:r>
            <a:r>
              <a:rPr b="1" lang="en"/>
              <a:t>trihidroksicinkatas</a:t>
            </a:r>
            <a:r>
              <a:rPr lang="en"/>
              <a:t> ar </a:t>
            </a:r>
            <a:r>
              <a:rPr b="1" lang="en"/>
              <a:t>tetrahidroksicinkatas</a:t>
            </a:r>
            <a:r>
              <a:rPr lang="en"/>
              <a:t> ir </a:t>
            </a:r>
            <a:r>
              <a:rPr b="1" lang="en"/>
              <a:t>tetrahidroksialiuminatas</a:t>
            </a:r>
            <a:r>
              <a:rPr lang="en"/>
              <a:t>.</a:t>
            </a:r>
            <a:endParaRPr/>
          </a:p>
          <a:p>
            <a:pPr indent="0" lvl="0" marL="457200" rtl="0" algn="l">
              <a:spcBef>
                <a:spcPts val="0"/>
              </a:spcBef>
              <a:spcAft>
                <a:spcPts val="0"/>
              </a:spcAft>
              <a:buNone/>
            </a:pPr>
            <a:r>
              <a:rPr lang="en"/>
              <a:t>Natrio trihidroksicinkatas Na[Zn(OH)</a:t>
            </a:r>
            <a:r>
              <a:rPr baseline="-25000" lang="en"/>
              <a:t>3</a:t>
            </a:r>
            <a:r>
              <a:rPr lang="en"/>
              <a:t>]</a:t>
            </a:r>
            <a:endParaRPr/>
          </a:p>
          <a:p>
            <a:pPr indent="0" lvl="0" marL="457200" rtl="0" algn="l">
              <a:spcBef>
                <a:spcPts val="0"/>
              </a:spcBef>
              <a:spcAft>
                <a:spcPts val="0"/>
              </a:spcAft>
              <a:buNone/>
            </a:pPr>
            <a:r>
              <a:rPr lang="en"/>
              <a:t>Natrio tetrahidroksicinkatas Na</a:t>
            </a:r>
            <a:r>
              <a:rPr baseline="-25000" lang="en"/>
              <a:t>2</a:t>
            </a:r>
            <a:r>
              <a:rPr lang="en"/>
              <a:t>[Zn(OH)</a:t>
            </a:r>
            <a:r>
              <a:rPr baseline="-25000" lang="en"/>
              <a:t>4</a:t>
            </a:r>
            <a:r>
              <a:rPr lang="en"/>
              <a:t>]</a:t>
            </a:r>
            <a:endParaRPr/>
          </a:p>
          <a:p>
            <a:pPr indent="0" lvl="0" marL="457200" rtl="0" algn="l">
              <a:spcBef>
                <a:spcPts val="0"/>
              </a:spcBef>
              <a:spcAft>
                <a:spcPts val="0"/>
              </a:spcAft>
              <a:buNone/>
            </a:pPr>
            <a:r>
              <a:rPr lang="en"/>
              <a:t>Natrio tetrahidroksialiuminatas Na[Al(OH)</a:t>
            </a:r>
            <a:r>
              <a:rPr baseline="-25000" lang="en"/>
              <a:t>4</a:t>
            </a:r>
            <a:r>
              <a:rPr lang="en"/>
              <a:t>]</a:t>
            </a:r>
            <a:endParaRPr/>
          </a:p>
        </p:txBody>
      </p:sp>
      <p:sp>
        <p:nvSpPr>
          <p:cNvPr id="672" name="Google Shape;672;p112"/>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6" name="Shape 676"/>
        <p:cNvGrpSpPr/>
        <p:nvPr/>
      </p:nvGrpSpPr>
      <p:grpSpPr>
        <a:xfrm>
          <a:off x="0" y="0"/>
          <a:ext cx="0" cy="0"/>
          <a:chOff x="0" y="0"/>
          <a:chExt cx="0" cy="0"/>
        </a:xfrm>
      </p:grpSpPr>
      <p:sp>
        <p:nvSpPr>
          <p:cNvPr id="677" name="Google Shape;677;p11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Druskos</a:t>
            </a:r>
            <a:endParaRPr/>
          </a:p>
        </p:txBody>
      </p:sp>
      <p:sp>
        <p:nvSpPr>
          <p:cNvPr id="678" name="Google Shape;678;p113"/>
          <p:cNvSpPr txBox="1"/>
          <p:nvPr>
            <p:ph idx="1" type="body"/>
          </p:nvPr>
        </p:nvSpPr>
        <p:spPr>
          <a:xfrm>
            <a:off x="387900" y="1260100"/>
            <a:ext cx="8368200" cy="3734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Praktiškai atpažįstami anijonai: chlorido, bromido, jodido, sulfato, karbonato, </a:t>
            </a:r>
            <a:r>
              <a:rPr b="1" lang="en"/>
              <a:t>fosfato</a:t>
            </a:r>
            <a:r>
              <a:rPr lang="en"/>
              <a:t> – ir katijonai: kalcio, bario, sidabro(I), vario(II), amonio; užrašomos jų atpažinimo bendrosios, nesutrumpintosios ir sutrumpintosios joninės reakcijų lygtys.</a:t>
            </a:r>
            <a:endParaRPr/>
          </a:p>
        </p:txBody>
      </p:sp>
      <p:sp>
        <p:nvSpPr>
          <p:cNvPr id="679" name="Google Shape;679;p113"/>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11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Aplinkos tarša</a:t>
            </a:r>
            <a:endParaRPr/>
          </a:p>
        </p:txBody>
      </p:sp>
      <p:sp>
        <p:nvSpPr>
          <p:cNvPr id="685" name="Google Shape;685;p114"/>
          <p:cNvSpPr txBox="1"/>
          <p:nvPr>
            <p:ph idx="1" type="body"/>
          </p:nvPr>
        </p:nvSpPr>
        <p:spPr>
          <a:xfrm>
            <a:off x="387900" y="1260100"/>
            <a:ext cx="8368200" cy="3734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Apibendrinami svarbiausi oro, vandens ir dirvožemio taršos šaltiniai (automobiliai, pramonė, žemės ūkis ir kt.) ir nurodoma jų </a:t>
            </a:r>
            <a:r>
              <a:rPr b="1" lang="en"/>
              <a:t>žala aplinkai:</a:t>
            </a:r>
            <a:r>
              <a:rPr lang="en"/>
              <a:t> </a:t>
            </a:r>
            <a:r>
              <a:rPr b="1" lang="en"/>
              <a:t>statiniams</a:t>
            </a:r>
            <a:r>
              <a:rPr lang="en"/>
              <a:t>, </a:t>
            </a:r>
            <a:r>
              <a:rPr b="1" lang="en"/>
              <a:t>meno paminklams</a:t>
            </a:r>
            <a:r>
              <a:rPr lang="en"/>
              <a:t>, </a:t>
            </a:r>
            <a:r>
              <a:rPr b="1" lang="en"/>
              <a:t>dirvožemiui</a:t>
            </a:r>
            <a:r>
              <a:rPr lang="en"/>
              <a:t>, </a:t>
            </a:r>
            <a:r>
              <a:rPr b="1" lang="en"/>
              <a:t>gyvajai gamtai</a:t>
            </a:r>
            <a:r>
              <a:rPr lang="en"/>
              <a:t>.</a:t>
            </a:r>
            <a:endParaRPr/>
          </a:p>
          <a:p>
            <a:pPr indent="-342900" lvl="0" marL="457200" rtl="0" algn="l">
              <a:spcBef>
                <a:spcPts val="0"/>
              </a:spcBef>
              <a:spcAft>
                <a:spcPts val="0"/>
              </a:spcAft>
              <a:buSzPts val="1800"/>
              <a:buChar char="●"/>
            </a:pPr>
            <a:r>
              <a:rPr lang="en"/>
              <a:t>Kritiškai vertinamas perteklinis trąšų naudojimas, siejant jį su </a:t>
            </a:r>
            <a:r>
              <a:rPr b="1" lang="en"/>
              <a:t>vandens</a:t>
            </a:r>
            <a:r>
              <a:rPr lang="en"/>
              <a:t> </a:t>
            </a:r>
            <a:r>
              <a:rPr b="1" lang="en"/>
              <a:t>telkinių</a:t>
            </a:r>
            <a:r>
              <a:rPr lang="en"/>
              <a:t> </a:t>
            </a:r>
            <a:r>
              <a:rPr b="1" lang="en"/>
              <a:t>eutrofikacija</a:t>
            </a:r>
            <a:r>
              <a:rPr lang="en"/>
              <a:t>. </a:t>
            </a:r>
            <a:endParaRPr/>
          </a:p>
        </p:txBody>
      </p:sp>
      <p:sp>
        <p:nvSpPr>
          <p:cNvPr id="686" name="Google Shape;686;p11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115"/>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Klausimai ir atsakymai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87900" y="3437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Cheminė formulė (1)</a:t>
            </a:r>
            <a:endParaRPr sz="3900"/>
          </a:p>
        </p:txBody>
      </p:sp>
      <p:sp>
        <p:nvSpPr>
          <p:cNvPr id="124" name="Google Shape;124;p23"/>
          <p:cNvSpPr txBox="1"/>
          <p:nvPr>
            <p:ph idx="1" type="body"/>
          </p:nvPr>
        </p:nvSpPr>
        <p:spPr>
          <a:xfrm>
            <a:off x="387900" y="1144125"/>
            <a:ext cx="8368200" cy="37491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SzPts val="2800"/>
              <a:buChar char="●"/>
            </a:pPr>
            <a:r>
              <a:rPr lang="en" sz="2200">
                <a:highlight>
                  <a:schemeClr val="lt1"/>
                </a:highlight>
              </a:rPr>
              <a:t>Nagrinėjamos ir užrašomos vieninių ir sudėtinių medžiagų cheminės formulės ir atpažįstami indeksai bei nurodoma, iš kiek ir kurių cheminių elementų sudaryta medžiaga. </a:t>
            </a:r>
            <a:endParaRPr sz="2200">
              <a:highlight>
                <a:schemeClr val="lt1"/>
              </a:highlight>
            </a:endParaRPr>
          </a:p>
          <a:p>
            <a:pPr indent="-406400" lvl="0" marL="457200" rtl="0" algn="l">
              <a:spcBef>
                <a:spcPts val="0"/>
              </a:spcBef>
              <a:spcAft>
                <a:spcPts val="0"/>
              </a:spcAft>
              <a:buSzPts val="2800"/>
              <a:buChar char="●"/>
            </a:pPr>
            <a:r>
              <a:rPr lang="en" sz="2200">
                <a:highlight>
                  <a:schemeClr val="lt1"/>
                </a:highlight>
              </a:rPr>
              <a:t>Klasifikuojamos medžiagos į vienines ir sudėtines. </a:t>
            </a:r>
            <a:endParaRPr sz="2200">
              <a:highlight>
                <a:schemeClr val="lt1"/>
              </a:highlight>
            </a:endParaRPr>
          </a:p>
          <a:p>
            <a:pPr indent="-342900" lvl="0" marL="457200" rtl="0" algn="l">
              <a:spcBef>
                <a:spcPts val="0"/>
              </a:spcBef>
              <a:spcAft>
                <a:spcPts val="0"/>
              </a:spcAft>
              <a:buSzPts val="1800"/>
              <a:buChar char="●"/>
            </a:pPr>
            <a:r>
              <a:rPr lang="en" sz="2200">
                <a:highlight>
                  <a:schemeClr val="lt1"/>
                </a:highlight>
              </a:rPr>
              <a:t>Mokomasi užrašyti ir paaiškinti paprasčiausių medžiagų Luiso (taškines elektronines), struktūrines ir molekulines formules, pavyzdžiui: H</a:t>
            </a:r>
            <a:r>
              <a:rPr baseline="-25000" lang="en" sz="2200">
                <a:highlight>
                  <a:schemeClr val="lt1"/>
                </a:highlight>
              </a:rPr>
              <a:t>2</a:t>
            </a:r>
            <a:r>
              <a:rPr lang="en" sz="2200">
                <a:highlight>
                  <a:schemeClr val="lt1"/>
                </a:highlight>
              </a:rPr>
              <a:t>O, CO</a:t>
            </a:r>
            <a:r>
              <a:rPr baseline="-25000" lang="en" sz="2200">
                <a:highlight>
                  <a:schemeClr val="lt1"/>
                </a:highlight>
              </a:rPr>
              <a:t>2</a:t>
            </a:r>
            <a:r>
              <a:rPr lang="en" sz="2200">
                <a:highlight>
                  <a:schemeClr val="lt1"/>
                </a:highlight>
              </a:rPr>
              <a:t>, O</a:t>
            </a:r>
            <a:r>
              <a:rPr baseline="-25000" lang="en" sz="2200">
                <a:highlight>
                  <a:schemeClr val="lt1"/>
                </a:highlight>
              </a:rPr>
              <a:t>2</a:t>
            </a:r>
            <a:r>
              <a:rPr lang="en" sz="2200">
                <a:highlight>
                  <a:schemeClr val="lt1"/>
                </a:highlight>
              </a:rPr>
              <a:t>, HCl. </a:t>
            </a:r>
            <a:endParaRPr sz="2200">
              <a:highlight>
                <a:schemeClr val="lt1"/>
              </a:highlight>
            </a:endParaRPr>
          </a:p>
          <a:p>
            <a:pPr indent="0" lvl="0" marL="457200" rtl="0" algn="l">
              <a:spcBef>
                <a:spcPts val="1200"/>
              </a:spcBef>
              <a:spcAft>
                <a:spcPts val="1200"/>
              </a:spcAft>
              <a:buNone/>
            </a:pPr>
            <a:r>
              <a:t/>
            </a:r>
            <a:endParaRPr sz="2200">
              <a:highlight>
                <a:schemeClr val="lt1"/>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Cheminė formulė (2)</a:t>
            </a:r>
            <a:endParaRPr/>
          </a:p>
        </p:txBody>
      </p:sp>
      <p:sp>
        <p:nvSpPr>
          <p:cNvPr id="130" name="Google Shape;130;p2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20000"/>
          </a:bodyPr>
          <a:lstStyle/>
          <a:p>
            <a:pPr indent="-406400" lvl="0" marL="457200" rtl="0" algn="l">
              <a:spcBef>
                <a:spcPts val="0"/>
              </a:spcBef>
              <a:spcAft>
                <a:spcPts val="0"/>
              </a:spcAft>
              <a:buSzPts val="2800"/>
              <a:buChar char="●"/>
            </a:pPr>
            <a:r>
              <a:rPr lang="en" sz="2200">
                <a:highlight>
                  <a:schemeClr val="lt1"/>
                </a:highlight>
              </a:rPr>
              <a:t>Aptariamos empirinės formulės. Pagal vieno tipo molekulės formulę, žodinį aprašymą ar pateiktą modelį užrašoma kito tipo formulė, pavyzdžiui, iš Luiso (taškinės elektroninės) formulės užrašoma struktūrinė formulė. </a:t>
            </a:r>
            <a:endParaRPr sz="2200">
              <a:highlight>
                <a:schemeClr val="lt1"/>
              </a:highlight>
            </a:endParaRPr>
          </a:p>
          <a:p>
            <a:pPr indent="-406400" lvl="0" marL="457200" rtl="0" algn="l">
              <a:spcBef>
                <a:spcPts val="0"/>
              </a:spcBef>
              <a:spcAft>
                <a:spcPts val="0"/>
              </a:spcAft>
              <a:buSzPts val="2800"/>
              <a:buChar char="●"/>
            </a:pPr>
            <a:r>
              <a:rPr lang="en" sz="2200">
                <a:highlight>
                  <a:schemeClr val="lt1"/>
                </a:highlight>
              </a:rPr>
              <a:t>Mokomasi apskaičiuoti įvairių medžiagų santykines molekulines mases ir elemento masės dalį junginyje procentais ir vieneto dalimi.</a:t>
            </a:r>
            <a:endParaRPr sz="2800">
              <a:highlight>
                <a:schemeClr val="lt1"/>
              </a:highlight>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800">
                <a:latin typeface="Roboto"/>
                <a:ea typeface="Roboto"/>
                <a:cs typeface="Roboto"/>
                <a:sym typeface="Roboto"/>
              </a:rPr>
              <a:t>Cheminiai ryšiai (1)</a:t>
            </a:r>
            <a:endParaRPr sz="4000"/>
          </a:p>
        </p:txBody>
      </p:sp>
      <p:sp>
        <p:nvSpPr>
          <p:cNvPr id="136" name="Google Shape;136;p25"/>
          <p:cNvSpPr txBox="1"/>
          <p:nvPr>
            <p:ph idx="1" type="body"/>
          </p:nvPr>
        </p:nvSpPr>
        <p:spPr>
          <a:xfrm>
            <a:off x="216400" y="1144125"/>
            <a:ext cx="8732700" cy="37920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highlight>
                  <a:schemeClr val="lt1"/>
                </a:highlight>
              </a:rPr>
              <a:t>Aiškinamasi, kad joninis ryšys yra trauka tarp teigiamąjį ir neigiamąjį krūvį turinčių jonų.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Paaiškinama, kad kovalentiniai nepoliniai ir poliniai ryšiai susidaro atsirandant bendrosioms elektronų poroms tarp nemetalų atomų.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Apibūdinamas valentingumas.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Aiškinamasi, kas yra elektrinis neigiamumas ir pagal elementų elektrinių neigiamumų skirtumą mokomasi nustatyti cheminio ryšio tipą. </a:t>
            </a:r>
            <a:endParaRPr sz="2100">
              <a:highlight>
                <a:schemeClr val="lt1"/>
              </a:highlight>
            </a:endParaRPr>
          </a:p>
          <a:p>
            <a:pPr indent="-349250" lvl="0" marL="457200" rtl="0" algn="l">
              <a:spcBef>
                <a:spcPts val="0"/>
              </a:spcBef>
              <a:spcAft>
                <a:spcPts val="0"/>
              </a:spcAft>
              <a:buSzPts val="1900"/>
              <a:buChar char="●"/>
            </a:pPr>
            <a:r>
              <a:rPr lang="en" sz="2100">
                <a:highlight>
                  <a:schemeClr val="lt1"/>
                </a:highlight>
              </a:rPr>
              <a:t>Mokomasi joninių ir kovalentinių ryšių susidarymą dvinariuose junginiuose vaizduoti Luiso (taškinėmis elektroninėmis) formulėmis.</a:t>
            </a:r>
            <a:r>
              <a:rPr lang="en" sz="2000">
                <a:highlight>
                  <a:schemeClr val="lt1"/>
                </a:highlight>
              </a:rPr>
              <a:t> </a:t>
            </a:r>
            <a:endParaRPr sz="2100">
              <a:highlight>
                <a:schemeClr val="lt1"/>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800">
                <a:latin typeface="Roboto"/>
                <a:ea typeface="Roboto"/>
                <a:cs typeface="Roboto"/>
                <a:sym typeface="Roboto"/>
              </a:rPr>
              <a:t>Cheminiai ryšiai (2)</a:t>
            </a:r>
            <a:endParaRPr/>
          </a:p>
        </p:txBody>
      </p:sp>
      <p:sp>
        <p:nvSpPr>
          <p:cNvPr id="142" name="Google Shape;142;p26"/>
          <p:cNvSpPr txBox="1"/>
          <p:nvPr>
            <p:ph idx="1" type="body"/>
          </p:nvPr>
        </p:nvSpPr>
        <p:spPr>
          <a:xfrm>
            <a:off x="387900" y="1255775"/>
            <a:ext cx="8368200" cy="35889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Char char="●"/>
            </a:pPr>
            <a:r>
              <a:rPr lang="en" sz="2100">
                <a:highlight>
                  <a:schemeClr val="lt1"/>
                </a:highlight>
              </a:rPr>
              <a:t>Remiantis chemine formule ir naudojant pasirinktus įrankius, modeliuojama molekulės sandara. Remiantis pateiktais modeliais ir (ar) molekulės sandaros aprašymais, užrašoma molekulės formulė.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Atpažinus cheminių medžiagų pavojingumo ženklus, mokomasi kritiškai įvertinti jų pavojingumą ir nurodyti, kaip saugiai elgtis su jomis.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Tiriamos ir palyginamos joninių ir kovalentinių junginių fizikinės savybės (agregatinė būsena, tirpumas vandenyje), esant 20 °C.</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Cheminės reakcijos</a:t>
            </a:r>
            <a:endParaRPr sz="3900"/>
          </a:p>
        </p:txBody>
      </p:sp>
      <p:sp>
        <p:nvSpPr>
          <p:cNvPr id="148" name="Google Shape;148;p27"/>
          <p:cNvSpPr txBox="1"/>
          <p:nvPr>
            <p:ph idx="1" type="body"/>
          </p:nvPr>
        </p:nvSpPr>
        <p:spPr>
          <a:xfrm>
            <a:off x="387900" y="1144125"/>
            <a:ext cx="8538300" cy="3700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highlight>
                  <a:schemeClr val="lt1"/>
                </a:highlight>
              </a:rPr>
              <a:t>Aiškinamasi, kad reakcijos vyksta susiduriant reaguojančių medžiagų dalelėms (atomams, molekulėms, jonams), kai vieni ryšiai nutraukiami ir susidaro nauji. </a:t>
            </a:r>
            <a:endParaRPr>
              <a:highlight>
                <a:schemeClr val="lt1"/>
              </a:highlight>
            </a:endParaRPr>
          </a:p>
          <a:p>
            <a:pPr indent="-342900" lvl="0" marL="457200" rtl="0" algn="l">
              <a:spcBef>
                <a:spcPts val="0"/>
              </a:spcBef>
              <a:spcAft>
                <a:spcPts val="0"/>
              </a:spcAft>
              <a:buSzPts val="1800"/>
              <a:buChar char="●"/>
            </a:pPr>
            <a:r>
              <a:rPr lang="en">
                <a:highlight>
                  <a:schemeClr val="lt1"/>
                </a:highlight>
              </a:rPr>
              <a:t>Mokomasi paaiškinti užrašytas cheminių reakcijų lygtis: reagentus, produktus, ženklus, simbolius ir kt. </a:t>
            </a:r>
            <a:endParaRPr>
              <a:highlight>
                <a:schemeClr val="lt1"/>
              </a:highlight>
            </a:endParaRPr>
          </a:p>
          <a:p>
            <a:pPr indent="-342900" lvl="0" marL="457200" rtl="0" algn="l">
              <a:spcBef>
                <a:spcPts val="0"/>
              </a:spcBef>
              <a:spcAft>
                <a:spcPts val="0"/>
              </a:spcAft>
              <a:buSzPts val="1800"/>
              <a:buChar char="●"/>
            </a:pPr>
            <a:r>
              <a:rPr lang="en">
                <a:highlight>
                  <a:schemeClr val="lt1"/>
                </a:highlight>
              </a:rPr>
              <a:t>Tyrinėjant mokomasi atpažinti ir apibūdinti stebimų cheminių reakcijų požymius (spalvos ar kvapo pokytį, dujų išsiskyrimą, nuosėdų susidarymą, garso išsiskyrimą, šilumos ar šviesos atsiradimą). </a:t>
            </a:r>
            <a:endParaRPr>
              <a:highlight>
                <a:schemeClr val="lt1"/>
              </a:highlight>
            </a:endParaRPr>
          </a:p>
          <a:p>
            <a:pPr indent="-342900" lvl="0" marL="457200" rtl="0" algn="l">
              <a:spcBef>
                <a:spcPts val="0"/>
              </a:spcBef>
              <a:spcAft>
                <a:spcPts val="0"/>
              </a:spcAft>
              <a:buSzPts val="1800"/>
              <a:buChar char="●"/>
            </a:pPr>
            <a:r>
              <a:rPr lang="en">
                <a:highlight>
                  <a:schemeClr val="lt1"/>
                </a:highlight>
              </a:rPr>
              <a:t>Aiškinamasi, kad vykstant cheminei reakcijai atomų skaičius nepakinta (masės tvermės dėsnis), tai siejama su cheminės lygties lyginimu. Mokomasi išlyginti užrašytas reakcijų lygtis ir (ar) patikrinti išlygintas reakcijų lygtis.</a:t>
            </a:r>
            <a:endParaRPr sz="2400">
              <a:highlight>
                <a:schemeClr val="lt1"/>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Cheminės reakcijos (1)</a:t>
            </a:r>
            <a:endParaRPr/>
          </a:p>
        </p:txBody>
      </p:sp>
      <p:sp>
        <p:nvSpPr>
          <p:cNvPr id="154" name="Google Shape;154;p28"/>
          <p:cNvSpPr txBox="1"/>
          <p:nvPr>
            <p:ph idx="1" type="body"/>
          </p:nvPr>
        </p:nvSpPr>
        <p:spPr>
          <a:xfrm>
            <a:off x="387900" y="1329800"/>
            <a:ext cx="8368200" cy="34008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Nagrinėjamas oksidacijos-redukcijos reiškinys siejant su deguonies prisijungimu ir netekimu, elektronų perėjimu iš vienų dalelių į kitas (pavyzdžiui, degant, rūdijant).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nustatyti oksidacijos laipsnį dvinariuose junginiuose. Mokomasi lyginti nesudėtingas oksidacijos-redukcijos lygtis elektronų balanso būdu, užrašyti dalines oksidacijos ir dalines redukcijos lygtis.</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 Klasifikuojamos pateiktos cheminių reakcijų lygtys į jungimosi, skilimo, pavadavimo, mainų. </a:t>
            </a:r>
            <a:endParaRPr sz="2000">
              <a:highlight>
                <a:schemeClr val="lt1"/>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Cheminės reakcijos (2)</a:t>
            </a:r>
            <a:endParaRPr/>
          </a:p>
        </p:txBody>
      </p:sp>
      <p:sp>
        <p:nvSpPr>
          <p:cNvPr id="160" name="Google Shape;160;p29"/>
          <p:cNvSpPr txBox="1"/>
          <p:nvPr>
            <p:ph idx="1" type="body"/>
          </p:nvPr>
        </p:nvSpPr>
        <p:spPr>
          <a:xfrm>
            <a:off x="387900" y="1238375"/>
            <a:ext cx="8368200" cy="37437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Tyrinėjant nagrinėjamas reakcijos greitį lemiančių veiksnių (reaguojančių medžiagų koncentracijos, temperatūros, kietosios medžiagos paviršiaus ploto ir katalizatoriaus) poveikis.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Nagrinėjamos greitos ir lėtos reakcijos, pavyzdžiui: degimas ir rūdijimas.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Naudojantis santykinėmis molekulinėmis masėmis, užrašyta cheminės reakcijos lygtimi ir taikant proporcijas mokomasi apskaičiuoti reaguojančiųjų arba susidarančiųjų medžiagų mases.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apskaičiuoti medžiagos masės dalį ω (procentais ir vieneto dalimis) mišinyje ar tirpale.</a:t>
            </a:r>
            <a:endParaRPr sz="19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Cheminių reakcijų energijos virsmai</a:t>
            </a:r>
            <a:endParaRPr sz="2700"/>
          </a:p>
        </p:txBody>
      </p:sp>
      <p:sp>
        <p:nvSpPr>
          <p:cNvPr id="166" name="Google Shape;166;p30"/>
          <p:cNvSpPr txBox="1"/>
          <p:nvPr>
            <p:ph idx="1" type="body"/>
          </p:nvPr>
        </p:nvSpPr>
        <p:spPr>
          <a:xfrm>
            <a:off x="387900" y="1489825"/>
            <a:ext cx="85383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highlight>
                  <a:schemeClr val="lt1"/>
                </a:highlight>
              </a:rPr>
              <a:t>Praktiškai tiriamos egzoterminės ir endoterminės reakcijos, pavyzdžiui, medžiagų tirpinimo energiniai pokyčiai, šildomųjų ir (ar) šaldomųjų mišinių gamyba.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grupuoti chemines reakcijas pagal šilumos (energijos) pokytį į egzotermines ir endotermines.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Aiškinamasi, kad traukai tarp dalelių (atomų ir jonų) įveikti (t. y. cheminiam ryšiui nutraukti) reikalinga energija, o susidarant ryšiui energija išsiskiria.</a:t>
            </a:r>
            <a:endParaRPr sz="2600">
              <a:highlight>
                <a:schemeClr val="lt1"/>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9</a:t>
            </a:r>
            <a:r>
              <a:rPr lang="en"/>
              <a:t> klasės naujovės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8 klasės naujovės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Atnaujintos programos 9 kl. mokymosi turinys</a:t>
            </a:r>
            <a:endParaRPr/>
          </a:p>
        </p:txBody>
      </p:sp>
      <p:sp>
        <p:nvSpPr>
          <p:cNvPr id="177" name="Google Shape;177;p32"/>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AutoNum type="arabicPeriod"/>
            </a:pPr>
            <a:r>
              <a:rPr lang="en" sz="2000"/>
              <a:t>Molis.</a:t>
            </a:r>
            <a:endParaRPr sz="2000"/>
          </a:p>
          <a:p>
            <a:pPr indent="-355600" lvl="0" marL="457200" rtl="0" algn="l">
              <a:spcBef>
                <a:spcPts val="0"/>
              </a:spcBef>
              <a:spcAft>
                <a:spcPts val="0"/>
              </a:spcAft>
              <a:buSzPts val="2000"/>
              <a:buAutoNum type="arabicPeriod"/>
            </a:pPr>
            <a:r>
              <a:rPr lang="en" sz="2000"/>
              <a:t>Dujų molio tūris ir dėsnis.</a:t>
            </a:r>
            <a:endParaRPr sz="2000"/>
          </a:p>
          <a:p>
            <a:pPr indent="-355600" lvl="0" marL="457200" rtl="0" algn="l">
              <a:spcBef>
                <a:spcPts val="0"/>
              </a:spcBef>
              <a:spcAft>
                <a:spcPts val="0"/>
              </a:spcAft>
              <a:buSzPts val="2000"/>
              <a:buAutoNum type="arabicPeriod"/>
            </a:pPr>
            <a:r>
              <a:rPr lang="en" sz="2000"/>
              <a:t>Bendrosios žinios apie tirpalus.</a:t>
            </a:r>
            <a:endParaRPr sz="2000"/>
          </a:p>
          <a:p>
            <a:pPr indent="-355600" lvl="0" marL="457200" rtl="0" algn="l">
              <a:spcBef>
                <a:spcPts val="0"/>
              </a:spcBef>
              <a:spcAft>
                <a:spcPts val="0"/>
              </a:spcAft>
              <a:buSzPts val="2000"/>
              <a:buAutoNum type="arabicPeriod"/>
            </a:pPr>
            <a:r>
              <a:rPr lang="en" sz="2000"/>
              <a:t>Vandens telkiniai, tarša ir valymas.</a:t>
            </a:r>
            <a:endParaRPr sz="2000"/>
          </a:p>
          <a:p>
            <a:pPr indent="-355600" lvl="0" marL="457200" rtl="0" algn="l">
              <a:spcBef>
                <a:spcPts val="0"/>
              </a:spcBef>
              <a:spcAft>
                <a:spcPts val="0"/>
              </a:spcAft>
              <a:buSzPts val="2000"/>
              <a:buAutoNum type="arabicPeriod"/>
            </a:pPr>
            <a:r>
              <a:rPr lang="en" sz="2000"/>
              <a:t>Tirpalų koncentracija.</a:t>
            </a:r>
            <a:endParaRPr sz="2000"/>
          </a:p>
          <a:p>
            <a:pPr indent="-355600" lvl="0" marL="457200" rtl="0" algn="l">
              <a:spcBef>
                <a:spcPts val="0"/>
              </a:spcBef>
              <a:spcAft>
                <a:spcPts val="0"/>
              </a:spcAft>
              <a:buSzPts val="2000"/>
              <a:buAutoNum type="arabicPeriod"/>
            </a:pPr>
            <a:r>
              <a:rPr lang="en" sz="2000"/>
              <a:t>Indikatoriai ir pH skalė.</a:t>
            </a:r>
            <a:endParaRPr sz="1600"/>
          </a:p>
        </p:txBody>
      </p:sp>
      <p:sp>
        <p:nvSpPr>
          <p:cNvPr id="178" name="Google Shape;178;p32"/>
          <p:cNvSpPr txBox="1"/>
          <p:nvPr>
            <p:ph idx="2" type="body"/>
          </p:nvPr>
        </p:nvSpPr>
        <p:spPr>
          <a:xfrm>
            <a:off x="4387800" y="1489825"/>
            <a:ext cx="4606800" cy="3078900"/>
          </a:xfrm>
          <a:prstGeom prst="rect">
            <a:avLst/>
          </a:prstGeom>
        </p:spPr>
        <p:txBody>
          <a:bodyPr anchorCtr="0" anchor="t" bIns="91425" lIns="91425" spcFirstLastPara="1" rIns="91425" wrap="square" tIns="91425">
            <a:normAutofit/>
          </a:bodyPr>
          <a:lstStyle/>
          <a:p>
            <a:pPr indent="0" lvl="0" marL="0" marR="0" rtl="0" algn="l">
              <a:lnSpc>
                <a:spcPct val="115000"/>
              </a:lnSpc>
              <a:spcBef>
                <a:spcPts val="0"/>
              </a:spcBef>
              <a:spcAft>
                <a:spcPts val="0"/>
              </a:spcAft>
              <a:buNone/>
            </a:pPr>
            <a:r>
              <a:rPr lang="en" sz="2000"/>
              <a:t>7. </a:t>
            </a:r>
            <a:r>
              <a:rPr lang="en" sz="2000"/>
              <a:t>Neutralizacijos reakcijos tirpaluose.</a:t>
            </a:r>
            <a:endParaRPr sz="2000"/>
          </a:p>
          <a:p>
            <a:pPr indent="0" lvl="0" marL="0" marR="0" rtl="0" algn="l">
              <a:lnSpc>
                <a:spcPct val="115000"/>
              </a:lnSpc>
              <a:spcBef>
                <a:spcPts val="1200"/>
              </a:spcBef>
              <a:spcAft>
                <a:spcPts val="0"/>
              </a:spcAft>
              <a:buNone/>
            </a:pPr>
            <a:r>
              <a:rPr lang="en" sz="2000"/>
              <a:t>8. Oksidai.</a:t>
            </a:r>
            <a:endParaRPr sz="2000"/>
          </a:p>
          <a:p>
            <a:pPr indent="0" lvl="0" marL="0" marR="0" rtl="0" algn="l">
              <a:lnSpc>
                <a:spcPct val="115000"/>
              </a:lnSpc>
              <a:spcBef>
                <a:spcPts val="1200"/>
              </a:spcBef>
              <a:spcAft>
                <a:spcPts val="0"/>
              </a:spcAft>
              <a:buNone/>
            </a:pPr>
            <a:r>
              <a:rPr lang="en" sz="2000"/>
              <a:t>9. Druskos </a:t>
            </a:r>
            <a:endParaRPr sz="2000"/>
          </a:p>
          <a:p>
            <a:pPr indent="0" lvl="0" marL="0" marR="0" rtl="0" algn="l">
              <a:lnSpc>
                <a:spcPct val="115000"/>
              </a:lnSpc>
              <a:spcBef>
                <a:spcPts val="1200"/>
              </a:spcBef>
              <a:spcAft>
                <a:spcPts val="0"/>
              </a:spcAft>
              <a:buNone/>
            </a:pPr>
            <a:r>
              <a:rPr lang="en" sz="2000"/>
              <a:t>10. Rūgštys</a:t>
            </a:r>
            <a:endParaRPr sz="2000"/>
          </a:p>
          <a:p>
            <a:pPr indent="0" lvl="0" marL="0" marR="0" rtl="0" algn="l">
              <a:lnSpc>
                <a:spcPct val="115000"/>
              </a:lnSpc>
              <a:spcBef>
                <a:spcPts val="1200"/>
              </a:spcBef>
              <a:spcAft>
                <a:spcPts val="1200"/>
              </a:spcAft>
              <a:buNone/>
            </a:pPr>
            <a:r>
              <a:rPr lang="en" sz="2000"/>
              <a:t>11. Hidroksidai</a:t>
            </a: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Molis</a:t>
            </a:r>
            <a:endParaRPr sz="3900"/>
          </a:p>
        </p:txBody>
      </p:sp>
      <p:sp>
        <p:nvSpPr>
          <p:cNvPr id="184" name="Google Shape;184;p3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SzPts val="2300"/>
              <a:buChar char="●"/>
            </a:pPr>
            <a:r>
              <a:rPr lang="en" sz="2300">
                <a:highlight>
                  <a:schemeClr val="lt1"/>
                </a:highlight>
              </a:rPr>
              <a:t>Aiškinamasi</a:t>
            </a:r>
            <a:r>
              <a:rPr lang="en" sz="2300">
                <a:highlight>
                  <a:schemeClr val="lt1"/>
                </a:highlight>
              </a:rPr>
              <a:t> medžiagos kiekio (</a:t>
            </a:r>
            <a:r>
              <a:rPr i="1" lang="en" sz="2300">
                <a:highlight>
                  <a:schemeClr val="lt1"/>
                </a:highlight>
              </a:rPr>
              <a:t>n</a:t>
            </a:r>
            <a:r>
              <a:rPr lang="en" sz="2300">
                <a:highlight>
                  <a:schemeClr val="lt1"/>
                </a:highlight>
              </a:rPr>
              <a:t>, mol) sąvoka, </a:t>
            </a:r>
            <a:endParaRPr sz="2300">
              <a:highlight>
                <a:schemeClr val="lt1"/>
              </a:highlight>
            </a:endParaRPr>
          </a:p>
          <a:p>
            <a:pPr indent="-342900" lvl="0" marL="457200" rtl="0" algn="l">
              <a:spcBef>
                <a:spcPts val="0"/>
              </a:spcBef>
              <a:spcAft>
                <a:spcPts val="0"/>
              </a:spcAft>
              <a:buSzPts val="1800"/>
              <a:buChar char="●"/>
            </a:pPr>
            <a:r>
              <a:rPr lang="en" sz="2300">
                <a:highlight>
                  <a:schemeClr val="lt1"/>
                </a:highlight>
              </a:rPr>
              <a:t>Avogadro konstantos (N</a:t>
            </a:r>
            <a:r>
              <a:rPr baseline="-25000" lang="en" sz="2000">
                <a:highlight>
                  <a:schemeClr val="lt1"/>
                </a:highlight>
              </a:rPr>
              <a:t>A</a:t>
            </a:r>
            <a:r>
              <a:rPr lang="en" sz="2300">
                <a:highlight>
                  <a:schemeClr val="lt1"/>
                </a:highlight>
              </a:rPr>
              <a:t> = 6,02 ⋅ 10</a:t>
            </a:r>
            <a:r>
              <a:rPr baseline="30000" lang="en" sz="2000">
                <a:highlight>
                  <a:schemeClr val="lt1"/>
                </a:highlight>
              </a:rPr>
              <a:t>23</a:t>
            </a:r>
            <a:r>
              <a:rPr baseline="30000" lang="en" sz="2300">
                <a:highlight>
                  <a:schemeClr val="lt1"/>
                </a:highlight>
              </a:rPr>
              <a:t> </a:t>
            </a:r>
            <a:r>
              <a:rPr lang="en" sz="2300">
                <a:highlight>
                  <a:schemeClr val="lt1"/>
                </a:highlight>
              </a:rPr>
              <a:t>mol</a:t>
            </a:r>
            <a:r>
              <a:rPr baseline="30000" lang="en" sz="2000">
                <a:highlight>
                  <a:schemeClr val="lt1"/>
                </a:highlight>
              </a:rPr>
              <a:t>–1</a:t>
            </a:r>
            <a:r>
              <a:rPr lang="en" sz="2300">
                <a:highlight>
                  <a:schemeClr val="lt1"/>
                </a:highlight>
              </a:rPr>
              <a:t>) fizikinė prasmė, </a:t>
            </a:r>
            <a:endParaRPr sz="2300">
              <a:highlight>
                <a:schemeClr val="lt1"/>
              </a:highlight>
            </a:endParaRPr>
          </a:p>
          <a:p>
            <a:pPr indent="-374650" lvl="0" marL="457200" rtl="0" algn="l">
              <a:spcBef>
                <a:spcPts val="0"/>
              </a:spcBef>
              <a:spcAft>
                <a:spcPts val="0"/>
              </a:spcAft>
              <a:buSzPts val="2300"/>
              <a:buChar char="●"/>
            </a:pPr>
            <a:r>
              <a:rPr lang="en" sz="2300">
                <a:highlight>
                  <a:schemeClr val="lt1"/>
                </a:highlight>
              </a:rPr>
              <a:t>Kas yra molinė masė (</a:t>
            </a:r>
            <a:r>
              <a:rPr i="1" lang="en" sz="2300">
                <a:highlight>
                  <a:schemeClr val="lt1"/>
                </a:highlight>
              </a:rPr>
              <a:t>M</a:t>
            </a:r>
            <a:r>
              <a:rPr lang="en" sz="2300">
                <a:highlight>
                  <a:schemeClr val="lt1"/>
                </a:highlight>
              </a:rPr>
              <a:t>, g/mol). </a:t>
            </a:r>
            <a:endParaRPr sz="2300">
              <a:highlight>
                <a:schemeClr val="lt1"/>
              </a:highlight>
            </a:endParaRPr>
          </a:p>
          <a:p>
            <a:pPr indent="-374650" lvl="0" marL="457200" rtl="0" algn="l">
              <a:spcBef>
                <a:spcPts val="0"/>
              </a:spcBef>
              <a:spcAft>
                <a:spcPts val="0"/>
              </a:spcAft>
              <a:buSzPts val="2300"/>
              <a:buChar char="●"/>
            </a:pPr>
            <a:r>
              <a:rPr lang="en" sz="2300">
                <a:highlight>
                  <a:schemeClr val="lt1"/>
                </a:highlight>
              </a:rPr>
              <a:t>Mokomasi spręsti uždavinius, taikant medžiagos kiekio formules ar proporcijas, apskaičiuojant medžiagos masę, dalelių skaičių.</a:t>
            </a:r>
            <a:endParaRPr sz="2900">
              <a:highlight>
                <a:schemeClr val="lt1"/>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Dujų molio tūris ir dėsnis</a:t>
            </a:r>
            <a:endParaRPr sz="3900"/>
          </a:p>
        </p:txBody>
      </p:sp>
      <p:sp>
        <p:nvSpPr>
          <p:cNvPr id="190" name="Google Shape;190;p34"/>
          <p:cNvSpPr txBox="1"/>
          <p:nvPr>
            <p:ph idx="1" type="body"/>
          </p:nvPr>
        </p:nvSpPr>
        <p:spPr>
          <a:xfrm>
            <a:off x="387900" y="1144125"/>
            <a:ext cx="8368200" cy="3746400"/>
          </a:xfrm>
          <a:prstGeom prst="rect">
            <a:avLst/>
          </a:prstGeom>
        </p:spPr>
        <p:txBody>
          <a:bodyPr anchorCtr="0" anchor="t" bIns="91425" lIns="91425" spcFirstLastPara="1" rIns="91425" wrap="square" tIns="91425">
            <a:noAutofit/>
          </a:bodyPr>
          <a:lstStyle/>
          <a:p>
            <a:pPr indent="-393700" lvl="0" marL="457200" rtl="0" algn="l">
              <a:spcBef>
                <a:spcPts val="0"/>
              </a:spcBef>
              <a:spcAft>
                <a:spcPts val="0"/>
              </a:spcAft>
              <a:buSzPts val="2600"/>
              <a:buChar char="●"/>
            </a:pPr>
            <a:r>
              <a:rPr lang="en" sz="2000">
                <a:highlight>
                  <a:schemeClr val="lt1"/>
                </a:highlight>
              </a:rPr>
              <a:t>Tyrinėjamos ir nagrinėjamos fizikinės dujų savybės: tūrio nepastovumas, spūdumas, tankis, tirpumas vandenyje, virimo temperatūra. </a:t>
            </a:r>
            <a:endParaRPr sz="2000">
              <a:highlight>
                <a:schemeClr val="lt1"/>
              </a:highlight>
            </a:endParaRPr>
          </a:p>
          <a:p>
            <a:pPr indent="-342900" lvl="0" marL="457200" rtl="0" algn="l">
              <a:spcBef>
                <a:spcPts val="0"/>
              </a:spcBef>
              <a:spcAft>
                <a:spcPts val="0"/>
              </a:spcAft>
              <a:buSzPts val="1800"/>
              <a:buChar char="●"/>
            </a:pPr>
            <a:r>
              <a:rPr lang="en" sz="2000">
                <a:highlight>
                  <a:schemeClr val="lt1"/>
                </a:highlight>
              </a:rPr>
              <a:t>Mokomasi spręsti uždavinius, taikant Avogadro dėsnį. Apibūdinama dujų molio tūrio (</a:t>
            </a:r>
            <a:r>
              <a:rPr i="1" lang="en" sz="2000">
                <a:highlight>
                  <a:schemeClr val="lt1"/>
                </a:highlight>
              </a:rPr>
              <a:t>V</a:t>
            </a:r>
            <a:r>
              <a:rPr baseline="-25000" lang="en" sz="1700">
                <a:highlight>
                  <a:schemeClr val="lt1"/>
                </a:highlight>
              </a:rPr>
              <a:t>M</a:t>
            </a:r>
            <a:r>
              <a:rPr lang="en" sz="2000">
                <a:highlight>
                  <a:schemeClr val="lt1"/>
                </a:highlight>
              </a:rPr>
              <a:t>, dm</a:t>
            </a:r>
            <a:r>
              <a:rPr baseline="30000" lang="en" sz="1700">
                <a:highlight>
                  <a:schemeClr val="lt1"/>
                </a:highlight>
              </a:rPr>
              <a:t>3</a:t>
            </a:r>
            <a:r>
              <a:rPr lang="en" sz="2000">
                <a:highlight>
                  <a:schemeClr val="lt1"/>
                </a:highlight>
              </a:rPr>
              <a:t>/mol) sąvoka, įvardijami jo matavimo vienetai. </a:t>
            </a:r>
            <a:endParaRPr sz="2000">
              <a:highlight>
                <a:schemeClr val="lt1"/>
              </a:highlight>
            </a:endParaRPr>
          </a:p>
          <a:p>
            <a:pPr indent="-342900" lvl="0" marL="457200" rtl="0" algn="l">
              <a:spcBef>
                <a:spcPts val="0"/>
              </a:spcBef>
              <a:spcAft>
                <a:spcPts val="0"/>
              </a:spcAft>
              <a:buSzPts val="1800"/>
              <a:buChar char="●"/>
            </a:pPr>
            <a:r>
              <a:rPr lang="en" sz="2000">
                <a:highlight>
                  <a:schemeClr val="lt1"/>
                </a:highlight>
              </a:rPr>
              <a:t>Apibrėžiama, kad standartinės sąlygos (STP) yra 1 bar (100 000 Pa) slėgis ir 0 °C (273 K) temperatūra. Nurodoma, kad standartinėmis sąlygomis dujų molio tūris yra 22,7 dm</a:t>
            </a:r>
            <a:r>
              <a:rPr baseline="30000" lang="en" sz="1700">
                <a:highlight>
                  <a:schemeClr val="lt1"/>
                </a:highlight>
              </a:rPr>
              <a:t>3</a:t>
            </a:r>
            <a:r>
              <a:rPr lang="en" sz="2000">
                <a:highlight>
                  <a:schemeClr val="lt1"/>
                </a:highlight>
              </a:rPr>
              <a:t>/mol (L/mol).</a:t>
            </a:r>
            <a:endParaRPr sz="2600">
              <a:highlight>
                <a:schemeClr val="lt1"/>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Bendrosios žinios apie tirpalus (1)</a:t>
            </a:r>
            <a:endParaRPr sz="3900"/>
          </a:p>
        </p:txBody>
      </p:sp>
      <p:sp>
        <p:nvSpPr>
          <p:cNvPr id="196" name="Google Shape;196;p3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55600" lvl="0" marL="457200" rtl="0" algn="l">
              <a:spcBef>
                <a:spcPts val="0"/>
              </a:spcBef>
              <a:spcAft>
                <a:spcPts val="0"/>
              </a:spcAft>
              <a:buSzPts val="2000"/>
              <a:buChar char="●"/>
            </a:pPr>
            <a:r>
              <a:rPr lang="en" sz="2000">
                <a:highlight>
                  <a:schemeClr val="lt1"/>
                </a:highlight>
              </a:rPr>
              <a:t>Elektrolitai ir neelektrolitai. Nagrinėjamas vandens molekulės poliškumas.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vaizduoti vandenilinį ryšį tarp dviejų vandens molekulių struktūrinėmis formulėmis. Vandens fizikinės savybės (lydymosi ir virimo temperatūra, tankio priklausomybė nuo temperatūros) siejamos su vandens molekulių gebėjimu sudaryti tarpusavyje vandenilinius ryšius. </a:t>
            </a:r>
            <a:endParaRPr sz="2000">
              <a:highlight>
                <a:schemeClr val="lt1"/>
              </a:highlight>
            </a:endParaRPr>
          </a:p>
          <a:p>
            <a:pPr indent="0" lvl="0" marL="457200" rtl="0" algn="l">
              <a:spcBef>
                <a:spcPts val="1200"/>
              </a:spcBef>
              <a:spcAft>
                <a:spcPts val="1200"/>
              </a:spcAft>
              <a:buNone/>
            </a:pPr>
            <a:r>
              <a:t/>
            </a:r>
            <a:endParaRPr sz="2100">
              <a:highlight>
                <a:schemeClr val="lt1"/>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Bendrosios žinios apie tirpalus (2)</a:t>
            </a:r>
            <a:endParaRPr/>
          </a:p>
        </p:txBody>
      </p:sp>
      <p:sp>
        <p:nvSpPr>
          <p:cNvPr id="202" name="Google Shape;202;p3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highlight>
                  <a:schemeClr val="lt1"/>
                </a:highlight>
              </a:rPr>
              <a:t>Aiškinamasi, kaip vandenyje tirpsta kristalinės medžiagos, kas yra disociacija ir hidratacija, tyrinėjami egzoterminiai ir endoterminiai procesai, vykstantys disociacijos ar jonizacijos ir hidratacijos metu.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Pagal gebėjimą skilti į jonus medžiagos skirstomos į elektrolitus ir neelektrolitus. Remiantis medžiagų tirpumo vandenyje lentele, mokomasi užrašyti iš paprastųjų ir sudėtinių jonų sudarytų medžiagų disociacijos ir (ar) jonizacijos lygtis. Nagrinėjama vandens jonizacija.</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Bendrosios žinios apie tirpalus  (3)</a:t>
            </a:r>
            <a:endParaRPr/>
          </a:p>
        </p:txBody>
      </p:sp>
      <p:sp>
        <p:nvSpPr>
          <p:cNvPr id="208" name="Google Shape;208;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1950" lvl="0" marL="457200" rtl="0" algn="l">
              <a:lnSpc>
                <a:spcPct val="95000"/>
              </a:lnSpc>
              <a:spcBef>
                <a:spcPts val="0"/>
              </a:spcBef>
              <a:spcAft>
                <a:spcPts val="0"/>
              </a:spcAft>
              <a:buSzPts val="2100"/>
              <a:buChar char="●"/>
            </a:pPr>
            <a:r>
              <a:rPr lang="en" sz="2100">
                <a:highlight>
                  <a:schemeClr val="lt1"/>
                </a:highlight>
              </a:rPr>
              <a:t>Atpažinus cheminių medžiagų pavojingumo ženklus, mokomasi kritiškai įvertinti jų pavojingumą ir nurodyti, kaip saugiai elgtis su jomis. </a:t>
            </a:r>
            <a:endParaRPr sz="2100">
              <a:highlight>
                <a:schemeClr val="lt1"/>
              </a:highlight>
            </a:endParaRPr>
          </a:p>
          <a:p>
            <a:pPr indent="-361950" lvl="0" marL="457200" rtl="0" algn="l">
              <a:lnSpc>
                <a:spcPct val="95000"/>
              </a:lnSpc>
              <a:spcBef>
                <a:spcPts val="0"/>
              </a:spcBef>
              <a:spcAft>
                <a:spcPts val="0"/>
              </a:spcAft>
              <a:buSzPts val="2100"/>
              <a:buChar char="●"/>
            </a:pPr>
            <a:r>
              <a:rPr lang="en" sz="2100">
                <a:highlight>
                  <a:schemeClr val="lt1"/>
                </a:highlight>
              </a:rPr>
              <a:t>Tyrinėjamas stipriųjų ir silpnųjų elektrolitų tirpalų laidumas elektros srovei. Aiškinamasi elektrolitų tirpalų svarba žmogaus organizmui. </a:t>
            </a:r>
            <a:endParaRPr sz="2100">
              <a:highlight>
                <a:schemeClr val="lt1"/>
              </a:highlight>
            </a:endParaRPr>
          </a:p>
          <a:p>
            <a:pPr indent="-361950" lvl="0" marL="457200" rtl="0" algn="l">
              <a:lnSpc>
                <a:spcPct val="95000"/>
              </a:lnSpc>
              <a:spcBef>
                <a:spcPts val="0"/>
              </a:spcBef>
              <a:spcAft>
                <a:spcPts val="0"/>
              </a:spcAft>
              <a:buSzPts val="2100"/>
              <a:buChar char="●"/>
            </a:pPr>
            <a:r>
              <a:rPr lang="en" sz="2100">
                <a:highlight>
                  <a:schemeClr val="lt1"/>
                </a:highlight>
              </a:rPr>
              <a:t>Mokomasi naudotis medžiagų tirpumo vandenyje lentele ir grupuoti medžiagas į tirpias, mažai tirpias ir netirpias.</a:t>
            </a:r>
            <a:r>
              <a:rPr lang="en">
                <a:highlight>
                  <a:schemeClr val="lt1"/>
                </a:highlight>
              </a:rPr>
              <a:t> </a:t>
            </a:r>
            <a:endParaRPr sz="2100">
              <a:highlight>
                <a:schemeClr val="lt1"/>
              </a:highlight>
            </a:endParaRPr>
          </a:p>
          <a:p>
            <a:pPr indent="0" lvl="0" marL="0" rtl="0" algn="l">
              <a:lnSpc>
                <a:spcPct val="95000"/>
              </a:lnSpc>
              <a:spcBef>
                <a:spcPts val="1200"/>
              </a:spcBef>
              <a:spcAft>
                <a:spcPts val="1200"/>
              </a:spcAft>
              <a:buNone/>
            </a:pPr>
            <a:r>
              <a:t/>
            </a:r>
            <a:endParaRPr sz="2400">
              <a:highlight>
                <a:schemeClr val="lt1"/>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Bendrosios žinios apie tirpalus  (4)</a:t>
            </a:r>
            <a:endParaRPr/>
          </a:p>
        </p:txBody>
      </p:sp>
      <p:sp>
        <p:nvSpPr>
          <p:cNvPr id="214" name="Google Shape;214;p3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61950" lvl="0" marL="457200" rtl="0" algn="l">
              <a:lnSpc>
                <a:spcPct val="95000"/>
              </a:lnSpc>
              <a:spcBef>
                <a:spcPts val="0"/>
              </a:spcBef>
              <a:spcAft>
                <a:spcPts val="0"/>
              </a:spcAft>
              <a:buSzPts val="2100"/>
              <a:buChar char="●"/>
            </a:pPr>
            <a:r>
              <a:rPr lang="en" sz="2100">
                <a:highlight>
                  <a:schemeClr val="lt1"/>
                </a:highlight>
              </a:rPr>
              <a:t>Tirpalas apibūdinamas naudojant sąvokas tirpinys, tirpiklis, tirpalas. </a:t>
            </a:r>
            <a:endParaRPr sz="2100">
              <a:highlight>
                <a:schemeClr val="lt1"/>
              </a:highlight>
            </a:endParaRPr>
          </a:p>
          <a:p>
            <a:pPr indent="-361950" lvl="0" marL="457200" rtl="0" algn="l">
              <a:lnSpc>
                <a:spcPct val="95000"/>
              </a:lnSpc>
              <a:spcBef>
                <a:spcPts val="0"/>
              </a:spcBef>
              <a:spcAft>
                <a:spcPts val="0"/>
              </a:spcAft>
              <a:buSzPts val="2100"/>
              <a:buChar char="●"/>
            </a:pPr>
            <a:r>
              <a:rPr lang="en" sz="2100">
                <a:highlight>
                  <a:schemeClr val="lt1"/>
                </a:highlight>
              </a:rPr>
              <a:t>Naudojantis tirpumo kreivėmis, analizuojama medžiagų tirpumo priklausomybė nuo temperatūros, mokomasi nustatyti, kuris tirpalas yra sotusis, nesotusis, persotintas, ir skaičiuoti pagal tirpumo kreives, kokia masė medžiagos ištirps arba išsiskirs iš tirpalo pakeitus tirpalo temperatūrą, kai nurodyta tirpiklio masė. </a:t>
            </a:r>
            <a:endParaRPr sz="2100">
              <a:highlight>
                <a:schemeClr val="lt1"/>
              </a:highlight>
            </a:endParaRPr>
          </a:p>
          <a:p>
            <a:pPr indent="-361950" lvl="0" marL="457200" rtl="0" algn="l">
              <a:lnSpc>
                <a:spcPct val="95000"/>
              </a:lnSpc>
              <a:spcBef>
                <a:spcPts val="0"/>
              </a:spcBef>
              <a:spcAft>
                <a:spcPts val="0"/>
              </a:spcAft>
              <a:buSzPts val="2100"/>
              <a:buChar char="●"/>
            </a:pPr>
            <a:r>
              <a:rPr lang="en" sz="2100">
                <a:highlight>
                  <a:schemeClr val="lt1"/>
                </a:highlight>
              </a:rPr>
              <a:t>Susipažįstama su T. Grotuso indėliu į elektrochemiją ir S. Arenijaus elektrolitinės disociacijos teorija.</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Vandens telkiniai, tarša ir valymas (1)</a:t>
            </a:r>
            <a:endParaRPr/>
          </a:p>
        </p:txBody>
      </p:sp>
      <p:sp>
        <p:nvSpPr>
          <p:cNvPr id="220" name="Google Shape;220;p3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SzPts val="1500"/>
              <a:buChar char="●"/>
            </a:pPr>
            <a:r>
              <a:rPr lang="en" sz="2100">
                <a:highlight>
                  <a:schemeClr val="lt1"/>
                </a:highlight>
              </a:rPr>
              <a:t>S</a:t>
            </a:r>
            <a:r>
              <a:rPr lang="en" sz="2100">
                <a:highlight>
                  <a:schemeClr val="lt1"/>
                </a:highlight>
              </a:rPr>
              <a:t>usipažįstama su vandens pasiskirstymu Lietuvoje ir pasaulyje, klasifikuojant gamtinį vandenį pagal jame ištirpusių druskų koncentraciją, pabrėžiant gėlo vandens išteklių svarbą.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Formuojamas supratimas apie vandens kietumą (kietį), nagrinėjant jo privalumus bei trūkumus, aptariami vandens kietumo šalinimo būdai (kaitinimas, distiliavimas). </a:t>
            </a:r>
            <a:endParaRPr sz="24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Vandens telkiniai, tarša ir valymas (2)</a:t>
            </a:r>
            <a:endParaRPr sz="3900"/>
          </a:p>
        </p:txBody>
      </p:sp>
      <p:sp>
        <p:nvSpPr>
          <p:cNvPr id="226" name="Google Shape;226;p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highlight>
                  <a:schemeClr val="lt1"/>
                </a:highlight>
              </a:rPr>
              <a:t>Apibūdinami vandens telkinių taršos šaltiniai, įvertinama žmogaus vykdomos veiklos įtaka paviršiniams ir požeminiams vandens telkiniams. </a:t>
            </a:r>
            <a:endParaRPr>
              <a:highlight>
                <a:schemeClr val="lt1"/>
              </a:highlight>
            </a:endParaRPr>
          </a:p>
          <a:p>
            <a:pPr indent="-342900" lvl="0" marL="457200" rtl="0" algn="l">
              <a:spcBef>
                <a:spcPts val="0"/>
              </a:spcBef>
              <a:spcAft>
                <a:spcPts val="0"/>
              </a:spcAft>
              <a:buSzPts val="1800"/>
              <a:buChar char="●"/>
            </a:pPr>
            <a:r>
              <a:rPr lang="en">
                <a:highlight>
                  <a:schemeClr val="lt1"/>
                </a:highlight>
              </a:rPr>
              <a:t>Priklausomai nuo planuojamos vandens naudojimo srities, mokomasi analizuoti jam keliamus reikalavimus ir nagrinėjamos buitinių nuotekų valymo supaprastintos technologinės schemos. </a:t>
            </a:r>
            <a:endParaRPr>
              <a:highlight>
                <a:schemeClr val="lt1"/>
              </a:highlight>
            </a:endParaRPr>
          </a:p>
          <a:p>
            <a:pPr indent="-342900" lvl="0" marL="457200" rtl="0" algn="l">
              <a:spcBef>
                <a:spcPts val="0"/>
              </a:spcBef>
              <a:spcAft>
                <a:spcPts val="0"/>
              </a:spcAft>
              <a:buSzPts val="1800"/>
              <a:buChar char="●"/>
            </a:pPr>
            <a:r>
              <a:rPr lang="en">
                <a:highlight>
                  <a:schemeClr val="lt1"/>
                </a:highlight>
              </a:rPr>
              <a:t>Renkami ir analizuojami artimoje aplinkoje esančių vandens telkinių kokybinių tyrimų duomenys. </a:t>
            </a:r>
            <a:endParaRPr>
              <a:highlight>
                <a:schemeClr val="lt1"/>
              </a:highlight>
            </a:endParaRPr>
          </a:p>
          <a:p>
            <a:pPr indent="-342900" lvl="0" marL="457200" rtl="0" algn="l">
              <a:spcBef>
                <a:spcPts val="0"/>
              </a:spcBef>
              <a:spcAft>
                <a:spcPts val="0"/>
              </a:spcAft>
              <a:buSzPts val="1800"/>
              <a:buChar char="●"/>
            </a:pPr>
            <a:r>
              <a:rPr lang="en">
                <a:highlight>
                  <a:schemeClr val="lt1"/>
                </a:highlight>
              </a:rPr>
              <a:t>Vykdomi vandens minkštinimo ir (ar) valymo tiriamieji ir (ar) projektiniai darbai, aptariami jų rezultatai.</a:t>
            </a:r>
            <a:endParaRPr b="1" sz="2400">
              <a:highlight>
                <a:schemeClr val="lt1"/>
              </a:high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Tirpalų koncentracija</a:t>
            </a:r>
            <a:endParaRPr sz="3900"/>
          </a:p>
        </p:txBody>
      </p:sp>
      <p:sp>
        <p:nvSpPr>
          <p:cNvPr id="232" name="Google Shape;232;p41"/>
          <p:cNvSpPr txBox="1"/>
          <p:nvPr>
            <p:ph idx="1" type="body"/>
          </p:nvPr>
        </p:nvSpPr>
        <p:spPr>
          <a:xfrm>
            <a:off x="387900" y="1144125"/>
            <a:ext cx="8368200" cy="3700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2000">
                <a:highlight>
                  <a:schemeClr val="lt1"/>
                </a:highlight>
              </a:rPr>
              <a:t>Aiškinamasi, kas yra tirpalo koncentracija. Mokomasi apskaičiuoti medžiagos procentinę (ω, %), molinę (</a:t>
            </a:r>
            <a:r>
              <a:rPr i="1" lang="en" sz="2000">
                <a:highlight>
                  <a:schemeClr val="lt1"/>
                </a:highlight>
              </a:rPr>
              <a:t>c</a:t>
            </a:r>
            <a:r>
              <a:rPr lang="en" sz="2000">
                <a:highlight>
                  <a:schemeClr val="lt1"/>
                </a:highlight>
              </a:rPr>
              <a:t>, mol/L) ir masės koncentraciją (</a:t>
            </a:r>
            <a:r>
              <a:rPr i="1" lang="en" sz="2000">
                <a:highlight>
                  <a:schemeClr val="lt1"/>
                </a:highlight>
              </a:rPr>
              <a:t>c</a:t>
            </a:r>
            <a:r>
              <a:rPr baseline="-25000" lang="en" sz="1700">
                <a:highlight>
                  <a:schemeClr val="lt1"/>
                </a:highlight>
              </a:rPr>
              <a:t>w</a:t>
            </a:r>
            <a:r>
              <a:rPr lang="en" sz="2000">
                <a:highlight>
                  <a:schemeClr val="lt1"/>
                </a:highlight>
              </a:rPr>
              <a:t>, g/L) tirpale. </a:t>
            </a:r>
            <a:endParaRPr sz="2000">
              <a:highlight>
                <a:schemeClr val="lt1"/>
              </a:highlight>
            </a:endParaRPr>
          </a:p>
          <a:p>
            <a:pPr indent="-393700" lvl="0" marL="457200" rtl="0" algn="l">
              <a:spcBef>
                <a:spcPts val="0"/>
              </a:spcBef>
              <a:spcAft>
                <a:spcPts val="0"/>
              </a:spcAft>
              <a:buSzPts val="2600"/>
              <a:buChar char="●"/>
            </a:pPr>
            <a:r>
              <a:rPr lang="en" sz="2000">
                <a:highlight>
                  <a:schemeClr val="lt1"/>
                </a:highlight>
              </a:rPr>
              <a:t>Sprendžiami uždaviniai apskaičiuojant tirpalų koncentracijas, kai tirpalai skiedžiami arba sumaišomi. </a:t>
            </a:r>
            <a:endParaRPr sz="2000">
              <a:highlight>
                <a:schemeClr val="lt1"/>
              </a:highlight>
            </a:endParaRPr>
          </a:p>
          <a:p>
            <a:pPr indent="-393700" lvl="0" marL="457200" rtl="0" algn="l">
              <a:spcBef>
                <a:spcPts val="0"/>
              </a:spcBef>
              <a:spcAft>
                <a:spcPts val="0"/>
              </a:spcAft>
              <a:buSzPts val="2600"/>
              <a:buChar char="●"/>
            </a:pPr>
            <a:r>
              <a:rPr lang="en" sz="2000">
                <a:highlight>
                  <a:schemeClr val="lt1"/>
                </a:highlight>
              </a:rPr>
              <a:t>Praktiškai ruošiami procentinės, molinės ir masės koncentracijos tirpalai, tirpinant kietąsias medžiagas vandenyje. </a:t>
            </a:r>
            <a:endParaRPr sz="2000">
              <a:highlight>
                <a:schemeClr val="lt1"/>
              </a:highlight>
            </a:endParaRPr>
          </a:p>
          <a:p>
            <a:pPr indent="-393700" lvl="0" marL="457200" rtl="0" algn="l">
              <a:spcBef>
                <a:spcPts val="0"/>
              </a:spcBef>
              <a:spcAft>
                <a:spcPts val="0"/>
              </a:spcAft>
              <a:buSzPts val="2600"/>
              <a:buChar char="●"/>
            </a:pPr>
            <a:r>
              <a:rPr lang="en" sz="2000">
                <a:highlight>
                  <a:schemeClr val="lt1"/>
                </a:highlight>
              </a:rPr>
              <a:t>Mokomasi nustatyti tirpalo tankį, išmatavus tirpalo masę ir tūrį.</a:t>
            </a:r>
            <a:endParaRPr sz="2600">
              <a:highlight>
                <a:schemeClr val="lt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Chemijos mokymas iki 8 klasės  (1) 5 klasė</a:t>
            </a:r>
            <a:endParaRPr/>
          </a:p>
        </p:txBody>
      </p:sp>
      <p:sp>
        <p:nvSpPr>
          <p:cNvPr id="75" name="Google Shape;75;p15"/>
          <p:cNvSpPr txBox="1"/>
          <p:nvPr>
            <p:ph idx="1" type="body"/>
          </p:nvPr>
        </p:nvSpPr>
        <p:spPr>
          <a:xfrm>
            <a:off x="387900" y="1144125"/>
            <a:ext cx="8368200" cy="374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b="1" lang="en" sz="2089"/>
              <a:t>Medžiagų sudėties ir savybių pažinimas:</a:t>
            </a:r>
            <a:r>
              <a:rPr lang="en" sz="2089"/>
              <a:t> </a:t>
            </a:r>
            <a:endParaRPr sz="2089"/>
          </a:p>
          <a:p>
            <a:pPr indent="-361285" lvl="0" marL="457200" rtl="0" algn="l">
              <a:spcBef>
                <a:spcPts val="1200"/>
              </a:spcBef>
              <a:spcAft>
                <a:spcPts val="0"/>
              </a:spcAft>
              <a:buSzPts val="2090"/>
              <a:buChar char="●"/>
            </a:pPr>
            <a:r>
              <a:rPr lang="en" sz="2089"/>
              <a:t>visi kūnai sudaryti iš medžiag</a:t>
            </a:r>
            <a:r>
              <a:rPr lang="en" sz="2089"/>
              <a:t>ų</a:t>
            </a:r>
            <a:r>
              <a:rPr lang="en" sz="2089"/>
              <a:t>, </a:t>
            </a:r>
            <a:endParaRPr sz="2089"/>
          </a:p>
          <a:p>
            <a:pPr indent="-361285" lvl="0" marL="457200" rtl="0" algn="l">
              <a:spcBef>
                <a:spcPts val="0"/>
              </a:spcBef>
              <a:spcAft>
                <a:spcPts val="0"/>
              </a:spcAft>
              <a:buSzPts val="2090"/>
              <a:buChar char="●"/>
            </a:pPr>
            <a:r>
              <a:rPr b="1" lang="en" sz="2089"/>
              <a:t>kas yra cheminis elementas</a:t>
            </a:r>
            <a:r>
              <a:rPr lang="en" sz="2089"/>
              <a:t>, </a:t>
            </a:r>
            <a:endParaRPr sz="2089"/>
          </a:p>
          <a:p>
            <a:pPr indent="-361285" lvl="0" marL="457200" rtl="0" algn="l">
              <a:spcBef>
                <a:spcPts val="0"/>
              </a:spcBef>
              <a:spcAft>
                <a:spcPts val="0"/>
              </a:spcAft>
              <a:buSzPts val="2090"/>
              <a:buChar char="●"/>
            </a:pPr>
            <a:r>
              <a:rPr lang="en" sz="2089"/>
              <a:t>nagrinėjama medžiagos sandara, smulkiausios cheminio elemento dalelės − </a:t>
            </a:r>
            <a:r>
              <a:rPr b="1" lang="en" sz="2089"/>
              <a:t>atomai</a:t>
            </a:r>
            <a:r>
              <a:rPr lang="en" sz="2089"/>
              <a:t>, medžiagos dalelės − </a:t>
            </a:r>
            <a:r>
              <a:rPr b="1" lang="en" sz="2089"/>
              <a:t>molekulės</a:t>
            </a:r>
            <a:r>
              <a:rPr lang="en" sz="2089"/>
              <a:t>; </a:t>
            </a:r>
            <a:endParaRPr sz="2089"/>
          </a:p>
          <a:p>
            <a:pPr indent="-361285" lvl="0" marL="457200" rtl="0" algn="l">
              <a:spcBef>
                <a:spcPts val="0"/>
              </a:spcBef>
              <a:spcAft>
                <a:spcPts val="0"/>
              </a:spcAft>
              <a:buSzPts val="2090"/>
              <a:buChar char="●"/>
            </a:pPr>
            <a:r>
              <a:rPr lang="en" sz="2089"/>
              <a:t>aiškinamasi kaip dalelės išsidėsčiusios kietuosiuose kūnuose, skysčiuose ir dujose, kaip nuo to priklauso kietųjų kūnų, skysčių ir dujų savybės; </a:t>
            </a:r>
            <a:endParaRPr sz="2089"/>
          </a:p>
          <a:p>
            <a:pPr indent="-361285" lvl="0" marL="457200" rtl="0" algn="l">
              <a:spcBef>
                <a:spcPts val="0"/>
              </a:spcBef>
              <a:spcAft>
                <a:spcPts val="0"/>
              </a:spcAft>
              <a:buSzPts val="2090"/>
              <a:buChar char="●"/>
            </a:pPr>
            <a:r>
              <a:rPr lang="en" sz="2089"/>
              <a:t>apibūdinamos </a:t>
            </a:r>
            <a:r>
              <a:rPr b="1" lang="en" sz="2089"/>
              <a:t>medžiagos agregatinės būsenos ir jų virsmai</a:t>
            </a:r>
            <a:r>
              <a:rPr lang="en" sz="2089"/>
              <a: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Indikatoriai ir pH skalė (1)</a:t>
            </a:r>
            <a:endParaRPr sz="3900"/>
          </a:p>
        </p:txBody>
      </p:sp>
      <p:sp>
        <p:nvSpPr>
          <p:cNvPr id="238" name="Google Shape;238;p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93700" lvl="0" marL="457200" rtl="0" algn="l">
              <a:spcBef>
                <a:spcPts val="0"/>
              </a:spcBef>
              <a:spcAft>
                <a:spcPts val="0"/>
              </a:spcAft>
              <a:buSzPts val="2600"/>
              <a:buChar char="●"/>
            </a:pPr>
            <a:r>
              <a:rPr lang="en" sz="2000">
                <a:highlight>
                  <a:schemeClr val="lt1"/>
                </a:highlight>
              </a:rPr>
              <a:t>Aiškinamasi, kas yra indikatoriai ir kam jie naudojami. Teoriškai ir praktiškai analizuojama, kaip kinta cheminių indikatorių (lakmuso, metiloranžinio, fenolftaleino) bei gamtinių pigmentų spalvos rūgštiniuose, neutraliuose ir šarminiuose tirpaluose. </a:t>
            </a:r>
            <a:endParaRPr sz="2000">
              <a:highlight>
                <a:schemeClr val="lt1"/>
              </a:highlight>
            </a:endParaRPr>
          </a:p>
          <a:p>
            <a:pPr indent="-393700" lvl="0" marL="457200" rtl="0" algn="l">
              <a:spcBef>
                <a:spcPts val="0"/>
              </a:spcBef>
              <a:spcAft>
                <a:spcPts val="0"/>
              </a:spcAft>
              <a:buSzPts val="2600"/>
              <a:buChar char="●"/>
            </a:pPr>
            <a:r>
              <a:rPr lang="en" sz="2000">
                <a:highlight>
                  <a:schemeClr val="lt1"/>
                </a:highlight>
              </a:rPr>
              <a:t>Aiškinamasi tirpalo vandenilio jonų rodiklio (pH) sąvoka. </a:t>
            </a:r>
            <a:endParaRPr sz="2100">
              <a:highlight>
                <a:schemeClr val="lt1"/>
              </a:highlight>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3"/>
          <p:cNvSpPr txBox="1"/>
          <p:nvPr>
            <p:ph type="title"/>
          </p:nvPr>
        </p:nvSpPr>
        <p:spPr>
          <a:xfrm>
            <a:off x="502200" y="435150"/>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Indikatoriai ir pH skalė (2)</a:t>
            </a:r>
            <a:endParaRPr/>
          </a:p>
        </p:txBody>
      </p:sp>
      <p:sp>
        <p:nvSpPr>
          <p:cNvPr id="244" name="Google Shape;244;p4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sz="1900">
                <a:highlight>
                  <a:schemeClr val="lt1"/>
                </a:highlight>
              </a:rPr>
              <a:t>Remiantis pH skale mokomasi nustatyti įvairios H</a:t>
            </a:r>
            <a:r>
              <a:rPr baseline="30000" lang="en" sz="1600">
                <a:highlight>
                  <a:schemeClr val="lt1"/>
                </a:highlight>
              </a:rPr>
              <a:t>+</a:t>
            </a:r>
            <a:r>
              <a:rPr lang="en" sz="1900">
                <a:highlight>
                  <a:schemeClr val="lt1"/>
                </a:highlight>
              </a:rPr>
              <a:t> ir OH</a:t>
            </a:r>
            <a:r>
              <a:rPr baseline="30000" lang="en" sz="1600">
                <a:highlight>
                  <a:schemeClr val="lt1"/>
                </a:highlight>
              </a:rPr>
              <a:t>–</a:t>
            </a:r>
            <a:r>
              <a:rPr baseline="30000" lang="en" sz="1900">
                <a:highlight>
                  <a:schemeClr val="lt1"/>
                </a:highlight>
              </a:rPr>
              <a:t> </a:t>
            </a:r>
            <a:r>
              <a:rPr lang="en" sz="1900">
                <a:highlight>
                  <a:schemeClr val="lt1"/>
                </a:highlight>
              </a:rPr>
              <a:t>jonų koncentracijos tirpalų rūgštingumą arba bazingumą, pagal pH vertę tirpalus klasifikuoti į rūgščiuosius, neutraliuosius, šarminius. </a:t>
            </a:r>
            <a:endParaRPr sz="1900">
              <a:highlight>
                <a:schemeClr val="lt1"/>
              </a:highlight>
            </a:endParaRPr>
          </a:p>
          <a:p>
            <a:pPr indent="-387350" lvl="0" marL="457200" rtl="0" algn="l">
              <a:spcBef>
                <a:spcPts val="0"/>
              </a:spcBef>
              <a:spcAft>
                <a:spcPts val="0"/>
              </a:spcAft>
              <a:buSzPts val="2500"/>
              <a:buChar char="●"/>
            </a:pPr>
            <a:r>
              <a:rPr lang="en" sz="1900">
                <a:highlight>
                  <a:schemeClr val="lt1"/>
                </a:highlight>
              </a:rPr>
              <a:t>Analizuojama įvairių tirpalų pH svarba gamtoje, pavyzdžiui, žmogaus organizme, dirvožemio tirpale, vandenyje ar kt. Vanduo nagrinėjamas kaip labai silpnas elektrolitas. </a:t>
            </a:r>
            <a:endParaRPr sz="1900">
              <a:highlight>
                <a:schemeClr val="lt1"/>
              </a:highlight>
            </a:endParaRPr>
          </a:p>
          <a:p>
            <a:pPr indent="-387350" lvl="0" marL="457200" rtl="0" algn="l">
              <a:spcBef>
                <a:spcPts val="0"/>
              </a:spcBef>
              <a:spcAft>
                <a:spcPts val="0"/>
              </a:spcAft>
              <a:buSzPts val="2500"/>
              <a:buChar char="●"/>
            </a:pPr>
            <a:r>
              <a:rPr lang="en" sz="1900">
                <a:highlight>
                  <a:schemeClr val="lt1"/>
                </a:highlight>
              </a:rPr>
              <a:t>Rodiklis pH susiejamas su vandenilio jonų koncentracija apsiribojant atvejais, kai pH vertė yra sveikasis skaičius.</a:t>
            </a:r>
            <a:endParaRPr sz="22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Neutralizacijos reakcijos tirpaluose (1)</a:t>
            </a:r>
            <a:endParaRPr sz="3900"/>
          </a:p>
        </p:txBody>
      </p:sp>
      <p:sp>
        <p:nvSpPr>
          <p:cNvPr id="250" name="Google Shape;250;p44"/>
          <p:cNvSpPr txBox="1"/>
          <p:nvPr>
            <p:ph idx="1" type="body"/>
          </p:nvPr>
        </p:nvSpPr>
        <p:spPr>
          <a:xfrm>
            <a:off x="387900" y="1144125"/>
            <a:ext cx="8368200" cy="38835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highlight>
                  <a:schemeClr val="lt1"/>
                </a:highlight>
              </a:rPr>
              <a:t>Aiškinamasi neutralizacijos reakcijos esmė.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Mokomasi nurodyti medžiagų agregatines būsenas cheminių reakcijų lygtyse. Nagrinėjamas skirtumas tarp skystosios (s) ir ištirpusios (aq) medžiagos būsenų.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Mokomasi užrašyti bendrąsias, nesutrumpintąsias ir sutrumpintąsias jonines neutralizacijos reakcijų lygtis. </a:t>
            </a:r>
            <a:endParaRPr sz="2100">
              <a:highlight>
                <a:schemeClr val="lt1"/>
              </a:highlight>
            </a:endParaRPr>
          </a:p>
          <a:p>
            <a:pPr indent="0" lvl="0" marL="457200" rtl="0" algn="l">
              <a:spcBef>
                <a:spcPts val="1200"/>
              </a:spcBef>
              <a:spcAft>
                <a:spcPts val="1200"/>
              </a:spcAft>
              <a:buNone/>
            </a:pPr>
            <a:r>
              <a:t/>
            </a:r>
            <a:endParaRPr sz="2300">
              <a:highlight>
                <a:schemeClr val="lt1"/>
              </a:highlight>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Neutralizacijos reakcijos tirpaluose (2)</a:t>
            </a:r>
            <a:endParaRPr/>
          </a:p>
        </p:txBody>
      </p:sp>
      <p:sp>
        <p:nvSpPr>
          <p:cNvPr id="256" name="Google Shape;256;p4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SzPts val="2100"/>
              <a:buChar char="●"/>
            </a:pPr>
            <a:r>
              <a:rPr lang="en" sz="2100">
                <a:highlight>
                  <a:schemeClr val="lt1"/>
                </a:highlight>
              </a:rPr>
              <a:t>Vykdomi tyrimai, susiję su neutralizacijos reakcijomis, įvardijami neutralizacijos reakcijos požymiai (temperatūros ir terpės pokytis). Analizuojama neutralizacijos reakcijų įtaka aplinkai ir žmogui.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Naudojantis cheminės reakcijos lygtimi mokomasi apskaičiuoti reaguojančiųjų arba susidarančiųjų medžiagų kiekius ir mases.</a:t>
            </a:r>
            <a:endParaRPr sz="2700">
              <a:highlight>
                <a:schemeClr val="lt1"/>
              </a:highlight>
            </a:endParaRPr>
          </a:p>
          <a:p>
            <a:pPr indent="0" lvl="0" marL="0" rtl="0" algn="l">
              <a:spcBef>
                <a:spcPts val="1200"/>
              </a:spcBef>
              <a:spcAft>
                <a:spcPts val="1200"/>
              </a:spcAft>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Oksidai (1)</a:t>
            </a:r>
            <a:endParaRPr sz="3900"/>
          </a:p>
        </p:txBody>
      </p:sp>
      <p:sp>
        <p:nvSpPr>
          <p:cNvPr id="262" name="Google Shape;262;p46"/>
          <p:cNvSpPr txBox="1"/>
          <p:nvPr>
            <p:ph idx="1" type="body"/>
          </p:nvPr>
        </p:nvSpPr>
        <p:spPr>
          <a:xfrm>
            <a:off x="387900" y="1398399"/>
            <a:ext cx="8368200" cy="3078900"/>
          </a:xfrm>
          <a:prstGeom prst="rect">
            <a:avLst/>
          </a:prstGeom>
        </p:spPr>
        <p:txBody>
          <a:bodyPr anchorCtr="0" anchor="t" bIns="91425" lIns="91425" spcFirstLastPara="1" rIns="91425" wrap="square" tIns="91425">
            <a:noAutofit/>
          </a:bodyPr>
          <a:lstStyle/>
          <a:p>
            <a:pPr indent="-393700" lvl="0" marL="457200" rtl="0" algn="l">
              <a:spcBef>
                <a:spcPts val="0"/>
              </a:spcBef>
              <a:spcAft>
                <a:spcPts val="0"/>
              </a:spcAft>
              <a:buSzPts val="2600"/>
              <a:buChar char="●"/>
            </a:pPr>
            <a:r>
              <a:rPr lang="en" sz="2000">
                <a:highlight>
                  <a:schemeClr val="lt1"/>
                </a:highlight>
              </a:rPr>
              <a:t>Mokomasi paaiškinti, kas yra oksidai, užrašyti įvairių oksidų formules bei sisteminius pavadinimus. Nagrinėjami aplinkoje esantys oksidai. </a:t>
            </a:r>
            <a:endParaRPr sz="2000">
              <a:highlight>
                <a:schemeClr val="lt1"/>
              </a:highlight>
            </a:endParaRPr>
          </a:p>
          <a:p>
            <a:pPr indent="-342900" lvl="0" marL="457200" rtl="0" algn="l">
              <a:spcBef>
                <a:spcPts val="0"/>
              </a:spcBef>
              <a:spcAft>
                <a:spcPts val="0"/>
              </a:spcAft>
              <a:buSzPts val="1800"/>
              <a:buChar char="●"/>
            </a:pPr>
            <a:r>
              <a:rPr lang="en" sz="2000">
                <a:highlight>
                  <a:schemeClr val="lt1"/>
                </a:highlight>
              </a:rPr>
              <a:t>Baziniai oksidai Na</a:t>
            </a:r>
            <a:r>
              <a:rPr lang="en" sz="1700">
                <a:highlight>
                  <a:schemeClr val="lt1"/>
                </a:highlight>
              </a:rPr>
              <a:t>2</a:t>
            </a:r>
            <a:r>
              <a:rPr lang="en" sz="2000">
                <a:highlight>
                  <a:schemeClr val="lt1"/>
                </a:highlight>
              </a:rPr>
              <a:t>O ir CaO nagrinėjami kaip medžiagos, kurių sąveikos su vandeniu produktas yra bazės. Tyrinėjamas bazinių oksidų CaO ir MgO susidarymas (vieninių medžiagų oksidacija) ir jų sąveika su vandeniu bei rūgštimis. Mokomasi užrašyti ir išlyginti vykstančių reakcijų bendrąsias lygtis. </a:t>
            </a:r>
            <a:endParaRPr sz="2000">
              <a:highlight>
                <a:schemeClr val="lt1"/>
              </a:highlight>
            </a:endParaRPr>
          </a:p>
          <a:p>
            <a:pPr indent="0" lvl="0" marL="457200" rtl="0" algn="l">
              <a:spcBef>
                <a:spcPts val="1200"/>
              </a:spcBef>
              <a:spcAft>
                <a:spcPts val="1200"/>
              </a:spcAft>
              <a:buNone/>
            </a:pPr>
            <a:r>
              <a:t/>
            </a:r>
            <a:endParaRPr sz="2000">
              <a:highlight>
                <a:schemeClr val="lt1"/>
              </a:highlight>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Oksidai (2)</a:t>
            </a:r>
            <a:endParaRPr/>
          </a:p>
        </p:txBody>
      </p:sp>
      <p:sp>
        <p:nvSpPr>
          <p:cNvPr id="268" name="Google Shape;268;p4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highlight>
                  <a:schemeClr val="lt1"/>
                </a:highlight>
              </a:rPr>
              <a:t>Rūgštiniai oksidai CO</a:t>
            </a:r>
            <a:r>
              <a:rPr baseline="-25000" lang="en" sz="1500">
                <a:highlight>
                  <a:schemeClr val="lt1"/>
                </a:highlight>
              </a:rPr>
              <a:t>2</a:t>
            </a:r>
            <a:r>
              <a:rPr lang="en">
                <a:highlight>
                  <a:schemeClr val="lt1"/>
                </a:highlight>
              </a:rPr>
              <a:t>, SO</a:t>
            </a:r>
            <a:r>
              <a:rPr baseline="-25000" lang="en" sz="1500">
                <a:highlight>
                  <a:schemeClr val="lt1"/>
                </a:highlight>
              </a:rPr>
              <a:t>2</a:t>
            </a:r>
            <a:r>
              <a:rPr lang="en">
                <a:highlight>
                  <a:schemeClr val="lt1"/>
                </a:highlight>
              </a:rPr>
              <a:t> nagrinėjami kaip medžiagos, kurių sąveikos su vandeniu produktas yra rūgštis. Tyrinėjamas šių rūgštinių oksidų susidarymas (vieninių medžiagų oksidacija) ir jų sąveika su vandeniu bei bazėmis. Mokomasi užrašyti ir išlyginti šių reakcijų bendrąsias lygtis. </a:t>
            </a:r>
            <a:endParaRPr>
              <a:highlight>
                <a:schemeClr val="lt1"/>
              </a:highlight>
            </a:endParaRPr>
          </a:p>
          <a:p>
            <a:pPr indent="-381000" lvl="0" marL="457200" rtl="0" algn="l">
              <a:spcBef>
                <a:spcPts val="0"/>
              </a:spcBef>
              <a:spcAft>
                <a:spcPts val="0"/>
              </a:spcAft>
              <a:buSzPts val="2400"/>
              <a:buChar char="●"/>
            </a:pPr>
            <a:r>
              <a:rPr lang="en">
                <a:highlight>
                  <a:schemeClr val="lt1"/>
                </a:highlight>
              </a:rPr>
              <a:t>Nagrinėjamas rūgštinių ir bazinių oksidų pritaikymas, pavyzdžiui, medicinoje (antacidiniai vaistai), maisto pramonėje (gazuotų gėrimų gamyba), kosmetikoje, statybose ir kt. </a:t>
            </a:r>
            <a:endParaRPr>
              <a:highlight>
                <a:schemeClr val="lt1"/>
              </a:highlight>
            </a:endParaRPr>
          </a:p>
          <a:p>
            <a:pPr indent="-381000" lvl="0" marL="457200" rtl="0" algn="l">
              <a:spcBef>
                <a:spcPts val="0"/>
              </a:spcBef>
              <a:spcAft>
                <a:spcPts val="0"/>
              </a:spcAft>
              <a:buSzPts val="2400"/>
              <a:buChar char="●"/>
            </a:pPr>
            <a:r>
              <a:rPr lang="en">
                <a:highlight>
                  <a:schemeClr val="lt1"/>
                </a:highlight>
              </a:rPr>
              <a:t>Aiškinamasi rūgščiojo lietaus susidarymas ir šio reiškinio daroma žala.</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Druskos (1)</a:t>
            </a:r>
            <a:endParaRPr sz="3900"/>
          </a:p>
        </p:txBody>
      </p:sp>
      <p:sp>
        <p:nvSpPr>
          <p:cNvPr id="274" name="Google Shape;274;p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72427" lvl="0" marL="457200" rtl="0" algn="l">
              <a:lnSpc>
                <a:spcPct val="95000"/>
              </a:lnSpc>
              <a:spcBef>
                <a:spcPts val="0"/>
              </a:spcBef>
              <a:spcAft>
                <a:spcPts val="0"/>
              </a:spcAft>
              <a:buSzPts val="2265"/>
              <a:buChar char="●"/>
            </a:pPr>
            <a:r>
              <a:rPr lang="en" sz="1710">
                <a:highlight>
                  <a:schemeClr val="lt1"/>
                </a:highlight>
              </a:rPr>
              <a:t>Aiškinamasi, kad druskos yra medžiagos, sudarytos iš metalo jono ir rūgšties liekanos. Mokomasi užrašyti </a:t>
            </a:r>
            <a:r>
              <a:rPr b="1" lang="en" sz="1710">
                <a:highlight>
                  <a:schemeClr val="lt1"/>
                </a:highlight>
              </a:rPr>
              <a:t>normaliųjų ir rūgščiųjų </a:t>
            </a:r>
            <a:r>
              <a:rPr lang="en" sz="1710">
                <a:highlight>
                  <a:schemeClr val="lt1"/>
                </a:highlight>
              </a:rPr>
              <a:t>druskų chemines formules ir sisteminius pavadinimus; taikomi nesisteminiai druskų (valgomoji druska, geriamoji soda, kalcinuota soda, natrio salietra) pavadinimai. </a:t>
            </a:r>
            <a:endParaRPr sz="1710">
              <a:highlight>
                <a:schemeClr val="lt1"/>
              </a:highlight>
            </a:endParaRPr>
          </a:p>
          <a:p>
            <a:pPr indent="-372427" lvl="0" marL="457200" rtl="0" algn="l">
              <a:lnSpc>
                <a:spcPct val="95000"/>
              </a:lnSpc>
              <a:spcBef>
                <a:spcPts val="0"/>
              </a:spcBef>
              <a:spcAft>
                <a:spcPts val="0"/>
              </a:spcAft>
              <a:buSzPts val="2265"/>
              <a:buChar char="●"/>
            </a:pPr>
            <a:r>
              <a:rPr lang="en" sz="1710">
                <a:highlight>
                  <a:schemeClr val="lt1"/>
                </a:highlight>
              </a:rPr>
              <a:t>Nagrinėjamos aplinkoje esančios druskos, aiškinamasi, kas yra kristalohidratas. </a:t>
            </a:r>
            <a:endParaRPr sz="1710">
              <a:highlight>
                <a:schemeClr val="lt1"/>
              </a:highlight>
            </a:endParaRPr>
          </a:p>
          <a:p>
            <a:pPr indent="-372427" lvl="0" marL="457200" rtl="0" algn="l">
              <a:lnSpc>
                <a:spcPct val="95000"/>
              </a:lnSpc>
              <a:spcBef>
                <a:spcPts val="0"/>
              </a:spcBef>
              <a:spcAft>
                <a:spcPts val="0"/>
              </a:spcAft>
              <a:buSzPts val="2265"/>
              <a:buChar char="●"/>
            </a:pPr>
            <a:r>
              <a:rPr lang="en" sz="1710">
                <a:highlight>
                  <a:schemeClr val="lt1"/>
                </a:highlight>
              </a:rPr>
              <a:t>Тyrinėjamos druskų reakcijos su metalais, rūgštimis, hidroksidais ir kitomis druskomis. </a:t>
            </a:r>
            <a:endParaRPr sz="1710">
              <a:highlight>
                <a:schemeClr val="lt1"/>
              </a:highlight>
            </a:endParaRPr>
          </a:p>
          <a:p>
            <a:pPr indent="-372427" lvl="0" marL="457200" rtl="0" algn="l">
              <a:lnSpc>
                <a:spcPct val="95000"/>
              </a:lnSpc>
              <a:spcBef>
                <a:spcPts val="0"/>
              </a:spcBef>
              <a:spcAft>
                <a:spcPts val="0"/>
              </a:spcAft>
              <a:buSzPts val="2265"/>
              <a:buChar char="●"/>
            </a:pPr>
            <a:r>
              <a:rPr lang="en" sz="1710">
                <a:highlight>
                  <a:schemeClr val="lt1"/>
                </a:highlight>
              </a:rPr>
              <a:t>Mokomasi užrašyti ir išlyginti bendrąsias, nesutrumpintąsias jonines ir sutrumpintąsias jonines druskų reakcijų su rūgštimis, hidroksidais ir kitomis druskomis lygtis. </a:t>
            </a:r>
            <a:endParaRPr sz="1710">
              <a:highlight>
                <a:schemeClr val="lt1"/>
              </a:highlight>
            </a:endParaRPr>
          </a:p>
          <a:p>
            <a:pPr indent="0" lvl="0" marL="457200" rtl="0" algn="l">
              <a:lnSpc>
                <a:spcPct val="95000"/>
              </a:lnSpc>
              <a:spcBef>
                <a:spcPts val="1200"/>
              </a:spcBef>
              <a:spcAft>
                <a:spcPts val="1200"/>
              </a:spcAft>
              <a:buNone/>
            </a:pPr>
            <a:r>
              <a:t/>
            </a:r>
            <a:endParaRPr sz="1965">
              <a:highlight>
                <a:schemeClr val="lt1"/>
              </a:highlight>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Druskos (2)</a:t>
            </a:r>
            <a:endParaRPr/>
          </a:p>
        </p:txBody>
      </p:sp>
      <p:sp>
        <p:nvSpPr>
          <p:cNvPr id="280" name="Google Shape;280;p49"/>
          <p:cNvSpPr txBox="1"/>
          <p:nvPr>
            <p:ph idx="1" type="body"/>
          </p:nvPr>
        </p:nvSpPr>
        <p:spPr>
          <a:xfrm>
            <a:off x="387900" y="1050025"/>
            <a:ext cx="8368200" cy="3817500"/>
          </a:xfrm>
          <a:prstGeom prst="rect">
            <a:avLst/>
          </a:prstGeom>
        </p:spPr>
        <p:txBody>
          <a:bodyPr anchorCtr="0" anchor="t" bIns="91425" lIns="91425" spcFirstLastPara="1" rIns="91425" wrap="square" tIns="91425">
            <a:normAutofit/>
          </a:bodyPr>
          <a:lstStyle/>
          <a:p>
            <a:pPr indent="-334327" lvl="0" marL="457200" rtl="0" algn="l">
              <a:lnSpc>
                <a:spcPct val="115000"/>
              </a:lnSpc>
              <a:spcBef>
                <a:spcPts val="0"/>
              </a:spcBef>
              <a:spcAft>
                <a:spcPts val="0"/>
              </a:spcAft>
              <a:buSzPts val="1665"/>
              <a:buChar char="●"/>
            </a:pPr>
            <a:r>
              <a:rPr lang="en" sz="2010">
                <a:highlight>
                  <a:schemeClr val="lt1"/>
                </a:highlight>
              </a:rPr>
              <a:t>Praktiškai mokomasi atpažinti halogenidus (I</a:t>
            </a:r>
            <a:r>
              <a:rPr baseline="30000" lang="en" sz="1732">
                <a:highlight>
                  <a:schemeClr val="lt1"/>
                </a:highlight>
              </a:rPr>
              <a:t>–</a:t>
            </a:r>
            <a:r>
              <a:rPr lang="en" sz="2010">
                <a:highlight>
                  <a:schemeClr val="lt1"/>
                </a:highlight>
              </a:rPr>
              <a:t>, Br</a:t>
            </a:r>
            <a:r>
              <a:rPr baseline="30000" lang="en" sz="1732">
                <a:highlight>
                  <a:schemeClr val="lt1"/>
                </a:highlight>
              </a:rPr>
              <a:t>–</a:t>
            </a:r>
            <a:r>
              <a:rPr lang="en" sz="2010">
                <a:highlight>
                  <a:schemeClr val="lt1"/>
                </a:highlight>
              </a:rPr>
              <a:t>, Cl</a:t>
            </a:r>
            <a:r>
              <a:rPr baseline="30000" lang="en" sz="1732">
                <a:highlight>
                  <a:schemeClr val="lt1"/>
                </a:highlight>
              </a:rPr>
              <a:t>–</a:t>
            </a:r>
            <a:r>
              <a:rPr lang="en" sz="2010">
                <a:highlight>
                  <a:schemeClr val="lt1"/>
                </a:highlight>
              </a:rPr>
              <a:t>), karbonatus, sulfatus ir užrašyti atpažinimo reakcijų lygtis. </a:t>
            </a:r>
            <a:endParaRPr sz="2010">
              <a:highlight>
                <a:schemeClr val="lt1"/>
              </a:highlight>
            </a:endParaRPr>
          </a:p>
          <a:p>
            <a:pPr indent="-334327" lvl="0" marL="457200" rtl="0" algn="l">
              <a:lnSpc>
                <a:spcPct val="115000"/>
              </a:lnSpc>
              <a:spcBef>
                <a:spcPts val="0"/>
              </a:spcBef>
              <a:spcAft>
                <a:spcPts val="0"/>
              </a:spcAft>
              <a:buSzPts val="1665"/>
              <a:buChar char="●"/>
            </a:pPr>
            <a:r>
              <a:rPr lang="en" sz="2010">
                <a:highlight>
                  <a:schemeClr val="lt1"/>
                </a:highlight>
              </a:rPr>
              <a:t>Praktiškai nustatomi Na</a:t>
            </a:r>
            <a:r>
              <a:rPr baseline="30000" lang="en" sz="1732">
                <a:highlight>
                  <a:schemeClr val="lt1"/>
                </a:highlight>
              </a:rPr>
              <a:t>+</a:t>
            </a:r>
            <a:r>
              <a:rPr lang="en" sz="2010">
                <a:highlight>
                  <a:schemeClr val="lt1"/>
                </a:highlight>
              </a:rPr>
              <a:t> ir K</a:t>
            </a:r>
            <a:r>
              <a:rPr baseline="30000" lang="en" sz="1732">
                <a:highlight>
                  <a:schemeClr val="lt1"/>
                </a:highlight>
              </a:rPr>
              <a:t>+</a:t>
            </a:r>
            <a:r>
              <a:rPr lang="en" sz="2010">
                <a:highlight>
                  <a:schemeClr val="lt1"/>
                </a:highlight>
              </a:rPr>
              <a:t> jonai pagal liepsnos spalvą. </a:t>
            </a:r>
            <a:endParaRPr sz="2010">
              <a:highlight>
                <a:schemeClr val="lt1"/>
              </a:highlight>
            </a:endParaRPr>
          </a:p>
          <a:p>
            <a:pPr indent="-391477" lvl="0" marL="457200" rtl="0" algn="l">
              <a:lnSpc>
                <a:spcPct val="115000"/>
              </a:lnSpc>
              <a:spcBef>
                <a:spcPts val="0"/>
              </a:spcBef>
              <a:spcAft>
                <a:spcPts val="0"/>
              </a:spcAft>
              <a:buSzPts val="2565"/>
              <a:buChar char="●"/>
            </a:pPr>
            <a:r>
              <a:rPr lang="en" sz="2010">
                <a:highlight>
                  <a:schemeClr val="lt1"/>
                </a:highlight>
              </a:rPr>
              <a:t>Mokomasi apskaičiuoti nurodytame kristalohidrate esančio kristalizacinio vandens masės dalį. </a:t>
            </a:r>
            <a:endParaRPr sz="2010">
              <a:highlight>
                <a:schemeClr val="lt1"/>
              </a:highlight>
            </a:endParaRPr>
          </a:p>
          <a:p>
            <a:pPr indent="-355600" lvl="0" marL="457200" rtl="0" algn="l">
              <a:lnSpc>
                <a:spcPct val="115000"/>
              </a:lnSpc>
              <a:spcBef>
                <a:spcPts val="0"/>
              </a:spcBef>
              <a:spcAft>
                <a:spcPts val="0"/>
              </a:spcAft>
              <a:buSzPts val="2000"/>
              <a:buChar char="●"/>
            </a:pPr>
            <a:r>
              <a:rPr lang="en" sz="2000">
                <a:highlight>
                  <a:schemeClr val="lt1"/>
                </a:highlight>
              </a:rPr>
              <a:t>Nagrinėjamas druskų naudojimas, pavyzdžiui, maisto konservavimui ir gamybai (NaCl, NaHCO</a:t>
            </a:r>
            <a:r>
              <a:rPr baseline="-25000" lang="en" sz="2000">
                <a:highlight>
                  <a:schemeClr val="lt1"/>
                </a:highlight>
              </a:rPr>
              <a:t>3</a:t>
            </a:r>
            <a:r>
              <a:rPr lang="en" sz="2000">
                <a:highlight>
                  <a:schemeClr val="lt1"/>
                </a:highlight>
              </a:rPr>
              <a:t>), žemės ūkyje (KNO</a:t>
            </a:r>
            <a:r>
              <a:rPr baseline="-25000" lang="en" sz="2000">
                <a:highlight>
                  <a:schemeClr val="lt1"/>
                </a:highlight>
              </a:rPr>
              <a:t>3</a:t>
            </a:r>
            <a:r>
              <a:rPr lang="en" sz="2000">
                <a:highlight>
                  <a:schemeClr val="lt1"/>
                </a:highlight>
              </a:rPr>
              <a:t>, CuSO</a:t>
            </a:r>
            <a:r>
              <a:rPr baseline="-25000" lang="en" sz="2000">
                <a:highlight>
                  <a:schemeClr val="lt1"/>
                </a:highlight>
              </a:rPr>
              <a:t>4</a:t>
            </a:r>
            <a:r>
              <a:rPr lang="en" sz="2000">
                <a:highlight>
                  <a:schemeClr val="lt1"/>
                </a:highlight>
              </a:rPr>
              <a:t>·5H</a:t>
            </a:r>
            <a:r>
              <a:rPr baseline="-25000" lang="en" sz="2000">
                <a:highlight>
                  <a:schemeClr val="lt1"/>
                </a:highlight>
              </a:rPr>
              <a:t>2</a:t>
            </a:r>
            <a:r>
              <a:rPr lang="en" sz="2000">
                <a:highlight>
                  <a:schemeClr val="lt1"/>
                </a:highlight>
              </a:rPr>
              <a:t>O), medicinoje (MgCO</a:t>
            </a:r>
            <a:r>
              <a:rPr baseline="-25000" lang="en" sz="2000">
                <a:highlight>
                  <a:schemeClr val="lt1"/>
                </a:highlight>
              </a:rPr>
              <a:t>3</a:t>
            </a:r>
            <a:r>
              <a:rPr lang="en" sz="2000">
                <a:highlight>
                  <a:schemeClr val="lt1"/>
                </a:highlight>
              </a:rPr>
              <a:t>, KI), fejerverkams ir kt. </a:t>
            </a:r>
            <a:endParaRPr sz="2000">
              <a:highlight>
                <a:schemeClr val="lt1"/>
              </a:highlight>
            </a:endParaRPr>
          </a:p>
          <a:p>
            <a:pPr indent="-355600" lvl="0" marL="457200" rtl="0" algn="l">
              <a:lnSpc>
                <a:spcPct val="115000"/>
              </a:lnSpc>
              <a:spcBef>
                <a:spcPts val="0"/>
              </a:spcBef>
              <a:spcAft>
                <a:spcPts val="0"/>
              </a:spcAft>
              <a:buSzPts val="2000"/>
              <a:buChar char="●"/>
            </a:pPr>
            <a:r>
              <a:rPr lang="en" sz="2000">
                <a:highlight>
                  <a:schemeClr val="lt1"/>
                </a:highlight>
              </a:rPr>
              <a:t>Susipažįstama su Lietuvoje gaminamų neorganinių druskų ir (ar) trąšų pavyzdžiais.</a:t>
            </a:r>
            <a:endParaRPr sz="20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Rūgštys (1)</a:t>
            </a:r>
            <a:endParaRPr sz="3900"/>
          </a:p>
        </p:txBody>
      </p:sp>
      <p:sp>
        <p:nvSpPr>
          <p:cNvPr id="286" name="Google Shape;286;p50"/>
          <p:cNvSpPr txBox="1"/>
          <p:nvPr>
            <p:ph idx="1" type="body"/>
          </p:nvPr>
        </p:nvSpPr>
        <p:spPr>
          <a:xfrm>
            <a:off x="273600" y="1444100"/>
            <a:ext cx="8652600" cy="35835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Aiškinamasi, kad rūgštys yra medžiagos, kurių vandeniniuose tirpaluose yra H</a:t>
            </a:r>
            <a:r>
              <a:rPr baseline="30000" lang="en" sz="2000">
                <a:highlight>
                  <a:schemeClr val="lt1"/>
                </a:highlight>
              </a:rPr>
              <a:t>+</a:t>
            </a:r>
            <a:r>
              <a:rPr lang="en" sz="2000">
                <a:highlight>
                  <a:schemeClr val="lt1"/>
                </a:highlight>
              </a:rPr>
              <a:t> jonų.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klasifikuoti rūgštis į deguonines ir bedeguones, silpnąsias (CH</a:t>
            </a:r>
            <a:r>
              <a:rPr baseline="-25000" lang="en" sz="2000">
                <a:highlight>
                  <a:schemeClr val="lt1"/>
                </a:highlight>
              </a:rPr>
              <a:t>3</a:t>
            </a:r>
            <a:r>
              <a:rPr lang="en" sz="2000">
                <a:highlight>
                  <a:schemeClr val="lt1"/>
                </a:highlight>
              </a:rPr>
              <a:t>COOH, H</a:t>
            </a:r>
            <a:r>
              <a:rPr baseline="-25000" lang="en" sz="2000">
                <a:highlight>
                  <a:schemeClr val="lt1"/>
                </a:highlight>
              </a:rPr>
              <a:t>2</a:t>
            </a:r>
            <a:r>
              <a:rPr lang="en" sz="2000">
                <a:highlight>
                  <a:schemeClr val="lt1"/>
                </a:highlight>
              </a:rPr>
              <a:t>CO</a:t>
            </a:r>
            <a:r>
              <a:rPr baseline="-25000" lang="en" sz="2000">
                <a:highlight>
                  <a:schemeClr val="lt1"/>
                </a:highlight>
              </a:rPr>
              <a:t>3</a:t>
            </a:r>
            <a:r>
              <a:rPr lang="en" sz="2000">
                <a:highlight>
                  <a:schemeClr val="lt1"/>
                </a:highlight>
              </a:rPr>
              <a:t>, H</a:t>
            </a:r>
            <a:r>
              <a:rPr baseline="-25000" lang="en" sz="2000">
                <a:highlight>
                  <a:schemeClr val="lt1"/>
                </a:highlight>
              </a:rPr>
              <a:t>2</a:t>
            </a:r>
            <a:r>
              <a:rPr lang="en" sz="2000">
                <a:highlight>
                  <a:schemeClr val="lt1"/>
                </a:highlight>
              </a:rPr>
              <a:t>SO</a:t>
            </a:r>
            <a:r>
              <a:rPr baseline="-25000" lang="en" sz="2000">
                <a:highlight>
                  <a:schemeClr val="lt1"/>
                </a:highlight>
              </a:rPr>
              <a:t>3</a:t>
            </a:r>
            <a:r>
              <a:rPr lang="en" sz="2000">
                <a:highlight>
                  <a:schemeClr val="lt1"/>
                </a:highlight>
              </a:rPr>
              <a:t>) ir stipriąsias (HCl, H</a:t>
            </a:r>
            <a:r>
              <a:rPr baseline="-25000" lang="en" sz="2000">
                <a:highlight>
                  <a:schemeClr val="lt1"/>
                </a:highlight>
              </a:rPr>
              <a:t>2</a:t>
            </a:r>
            <a:r>
              <a:rPr lang="en" sz="2000">
                <a:highlight>
                  <a:schemeClr val="lt1"/>
                </a:highlight>
              </a:rPr>
              <a:t>SO</a:t>
            </a:r>
            <a:r>
              <a:rPr baseline="-25000" lang="en" sz="2000">
                <a:highlight>
                  <a:schemeClr val="lt1"/>
                </a:highlight>
              </a:rPr>
              <a:t>4</a:t>
            </a:r>
            <a:r>
              <a:rPr lang="en" sz="2000">
                <a:highlight>
                  <a:schemeClr val="lt1"/>
                </a:highlight>
              </a:rPr>
              <a:t>, HNO</a:t>
            </a:r>
            <a:r>
              <a:rPr baseline="-25000" lang="en" sz="2000">
                <a:highlight>
                  <a:schemeClr val="lt1"/>
                </a:highlight>
              </a:rPr>
              <a:t>3</a:t>
            </a:r>
            <a:r>
              <a:rPr lang="en" sz="2000">
                <a:highlight>
                  <a:schemeClr val="lt1"/>
                </a:highlight>
              </a:rPr>
              <a:t>) pagal </a:t>
            </a:r>
            <a:r>
              <a:rPr b="1" lang="en" sz="2000">
                <a:highlight>
                  <a:schemeClr val="lt1"/>
                </a:highlight>
              </a:rPr>
              <a:t>rūgščių jonizacijos konstantų skaitines vertes. </a:t>
            </a:r>
            <a:endParaRPr b="1"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užrašyti įvairių rūgščių chemines formules, sisteminius ir trivialiuosius pavadinimus (druskos rūgštis, acto rūgštis).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Nagrinėjamos aplinkoje esančios rūgštys ir susipažįstama su Lietuvoje gaminamų neorganinių rūgščių pavyzdžiais. </a:t>
            </a:r>
            <a:endParaRPr sz="2000">
              <a:highlight>
                <a:schemeClr val="lt1"/>
              </a:highlight>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Rūgštys (2)</a:t>
            </a:r>
            <a:endParaRPr/>
          </a:p>
        </p:txBody>
      </p:sp>
      <p:sp>
        <p:nvSpPr>
          <p:cNvPr id="292" name="Google Shape;292;p5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85127" lvl="0" marL="457200" rtl="0" algn="l">
              <a:spcBef>
                <a:spcPts val="0"/>
              </a:spcBef>
              <a:spcAft>
                <a:spcPts val="0"/>
              </a:spcAft>
              <a:buSzPts val="2465"/>
              <a:buChar char="●"/>
            </a:pPr>
            <a:r>
              <a:rPr lang="en" sz="1910">
                <a:highlight>
                  <a:schemeClr val="lt1"/>
                </a:highlight>
              </a:rPr>
              <a:t>Aptariamas rūgščių poveikis metalams, pastatams, dirvožemiui, augalams, žmonėms. </a:t>
            </a:r>
            <a:endParaRPr sz="1910">
              <a:highlight>
                <a:schemeClr val="lt1"/>
              </a:highlight>
            </a:endParaRPr>
          </a:p>
          <a:p>
            <a:pPr indent="-385127" lvl="0" marL="457200" rtl="0" algn="l">
              <a:spcBef>
                <a:spcPts val="0"/>
              </a:spcBef>
              <a:spcAft>
                <a:spcPts val="0"/>
              </a:spcAft>
              <a:buSzPts val="2465"/>
              <a:buChar char="●"/>
            </a:pPr>
            <a:r>
              <a:rPr lang="en" sz="1910">
                <a:highlight>
                  <a:schemeClr val="lt1"/>
                </a:highlight>
              </a:rPr>
              <a:t>Nagrinėjamas bedeguonių rūgščių susidarymas iš vieninių medžiagų, užrašomos ir išlyginamosios bendrosios reakcijų lygtys. </a:t>
            </a:r>
            <a:endParaRPr sz="1910">
              <a:highlight>
                <a:schemeClr val="lt1"/>
              </a:highlight>
            </a:endParaRPr>
          </a:p>
          <a:p>
            <a:pPr indent="-385127" lvl="0" marL="457200" rtl="0" algn="l">
              <a:spcBef>
                <a:spcPts val="0"/>
              </a:spcBef>
              <a:spcAft>
                <a:spcPts val="0"/>
              </a:spcAft>
              <a:buSzPts val="2465"/>
              <a:buChar char="●"/>
            </a:pPr>
            <a:r>
              <a:rPr lang="en" sz="1910">
                <a:highlight>
                  <a:schemeClr val="lt1"/>
                </a:highlight>
              </a:rPr>
              <a:t>Remiantis pateiktu stipriųjų rūgščių pavyzdžiu aiškinamasi, kaip rūgštys reaguoja su baziniais oksidais ir hidroksidais. </a:t>
            </a:r>
            <a:endParaRPr sz="1910">
              <a:highlight>
                <a:schemeClr val="lt1"/>
              </a:highlight>
            </a:endParaRPr>
          </a:p>
          <a:p>
            <a:pPr indent="-385127" lvl="0" marL="457200" rtl="0" algn="l">
              <a:spcBef>
                <a:spcPts val="0"/>
              </a:spcBef>
              <a:spcAft>
                <a:spcPts val="0"/>
              </a:spcAft>
              <a:buSzPts val="2465"/>
              <a:buChar char="●"/>
            </a:pPr>
            <a:r>
              <a:rPr lang="en" sz="1910">
                <a:highlight>
                  <a:schemeClr val="lt1"/>
                </a:highlight>
              </a:rPr>
              <a:t>Aptariama metalų elektrocheminė įtampų eilė, jos sudarymo principas.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Chemijos mokymas iki 8 klasės  (2) 5 klasė</a:t>
            </a:r>
            <a:endParaRPr/>
          </a:p>
        </p:txBody>
      </p:sp>
      <p:sp>
        <p:nvSpPr>
          <p:cNvPr id="81" name="Google Shape;81;p16"/>
          <p:cNvSpPr txBox="1"/>
          <p:nvPr>
            <p:ph idx="1" type="body"/>
          </p:nvPr>
        </p:nvSpPr>
        <p:spPr>
          <a:xfrm>
            <a:off x="147825" y="1144125"/>
            <a:ext cx="8846700" cy="3999300"/>
          </a:xfrm>
          <a:prstGeom prst="rect">
            <a:avLst/>
          </a:prstGeom>
        </p:spPr>
        <p:txBody>
          <a:bodyPr anchorCtr="0" anchor="t" bIns="91425" lIns="91425" spcFirstLastPara="1" rIns="91425" wrap="square" tIns="91425">
            <a:noAutofit/>
          </a:bodyPr>
          <a:lstStyle/>
          <a:p>
            <a:pPr indent="-355600" lvl="0" marL="457200" rtl="0" algn="l">
              <a:spcBef>
                <a:spcPts val="1200"/>
              </a:spcBef>
              <a:spcAft>
                <a:spcPts val="0"/>
              </a:spcAft>
              <a:buSzPts val="2000"/>
              <a:buChar char="●"/>
            </a:pPr>
            <a:r>
              <a:rPr lang="en" sz="2000"/>
              <a:t>Apibūdinamos masės, tūrio, </a:t>
            </a:r>
            <a:r>
              <a:rPr b="1" lang="en" sz="2000"/>
              <a:t>tankio sąvokos</a:t>
            </a:r>
            <a:r>
              <a:rPr lang="en" sz="2000"/>
              <a:t>, įvardijami jų matavimo vienetai</a:t>
            </a:r>
            <a:endParaRPr sz="2000"/>
          </a:p>
          <a:p>
            <a:pPr indent="-355600" lvl="0" marL="457200" rtl="0" algn="l">
              <a:spcBef>
                <a:spcPts val="0"/>
              </a:spcBef>
              <a:spcAft>
                <a:spcPts val="0"/>
              </a:spcAft>
              <a:buSzPts val="2000"/>
              <a:buChar char="●"/>
            </a:pPr>
            <a:r>
              <a:rPr lang="en" sz="2000"/>
              <a:t>praktiškai matuojama masė ir tūris, pagal formulę apskaičiuojamas tankis.</a:t>
            </a:r>
            <a:endParaRPr sz="2000"/>
          </a:p>
          <a:p>
            <a:pPr indent="-355600" lvl="0" marL="457200" rtl="0" algn="l">
              <a:spcBef>
                <a:spcPts val="0"/>
              </a:spcBef>
              <a:spcAft>
                <a:spcPts val="0"/>
              </a:spcAft>
              <a:buSzPts val="2000"/>
              <a:buChar char="●"/>
            </a:pPr>
            <a:r>
              <a:rPr lang="en" sz="2000"/>
              <a:t>tyrinėjamos medžiagų savybės </a:t>
            </a:r>
            <a:endParaRPr sz="2000"/>
          </a:p>
          <a:p>
            <a:pPr indent="-355600" lvl="0" marL="457200" rtl="0" algn="l">
              <a:spcBef>
                <a:spcPts val="0"/>
              </a:spcBef>
              <a:spcAft>
                <a:spcPts val="0"/>
              </a:spcAft>
              <a:buSzPts val="2000"/>
              <a:buChar char="●"/>
            </a:pPr>
            <a:r>
              <a:rPr lang="en" sz="2000"/>
              <a:t>oras yra įvairių dujų mišinys </a:t>
            </a:r>
            <a:endParaRPr sz="2000"/>
          </a:p>
          <a:p>
            <a:pPr indent="-355600" lvl="0" marL="457200" rtl="0" algn="l">
              <a:spcBef>
                <a:spcPts val="0"/>
              </a:spcBef>
              <a:spcAft>
                <a:spcPts val="0"/>
              </a:spcAft>
              <a:buSzPts val="2000"/>
              <a:buChar char="●"/>
            </a:pPr>
            <a:r>
              <a:rPr b="1" lang="en" sz="2000"/>
              <a:t>Mišiniai ir tirpalai:</a:t>
            </a:r>
            <a:r>
              <a:rPr lang="en" sz="2000"/>
              <a:t> grynoji medžiaga ir mišinys</a:t>
            </a:r>
            <a:endParaRPr sz="2000"/>
          </a:p>
          <a:p>
            <a:pPr indent="-355600" lvl="0" marL="457200" rtl="0" algn="l">
              <a:spcBef>
                <a:spcPts val="0"/>
              </a:spcBef>
              <a:spcAft>
                <a:spcPts val="0"/>
              </a:spcAft>
              <a:buSzPts val="2000"/>
              <a:buChar char="●"/>
            </a:pPr>
            <a:r>
              <a:rPr lang="en" sz="2000"/>
              <a:t>skirtingi mišinių išskirstymo būdai  </a:t>
            </a:r>
            <a:endParaRPr sz="2000"/>
          </a:p>
          <a:p>
            <a:pPr indent="-355600" lvl="0" marL="457200" rtl="0" algn="l">
              <a:spcBef>
                <a:spcPts val="0"/>
              </a:spcBef>
              <a:spcAft>
                <a:spcPts val="0"/>
              </a:spcAft>
              <a:buSzPts val="2000"/>
              <a:buChar char="●"/>
            </a:pPr>
            <a:r>
              <a:rPr lang="en" sz="2000"/>
              <a:t>apibūdinamas </a:t>
            </a:r>
            <a:r>
              <a:rPr b="1" lang="en" sz="2000"/>
              <a:t>tirpalas </a:t>
            </a:r>
            <a:r>
              <a:rPr lang="en" sz="2000"/>
              <a:t>vartojant </a:t>
            </a:r>
            <a:r>
              <a:rPr b="1" lang="en" sz="2000"/>
              <a:t>tirpiklio</a:t>
            </a:r>
            <a:r>
              <a:rPr lang="en" sz="2000"/>
              <a:t> ir </a:t>
            </a:r>
            <a:r>
              <a:rPr b="1" lang="en" sz="2000"/>
              <a:t>tirpinio</a:t>
            </a:r>
            <a:r>
              <a:rPr lang="en" sz="2000"/>
              <a:t> sąvokas</a:t>
            </a:r>
            <a:endParaRPr sz="2000"/>
          </a:p>
          <a:p>
            <a:pPr indent="-355600" lvl="0" marL="457200" rtl="0" algn="l">
              <a:spcBef>
                <a:spcPts val="0"/>
              </a:spcBef>
              <a:spcAft>
                <a:spcPts val="0"/>
              </a:spcAft>
              <a:buSzPts val="2000"/>
              <a:buChar char="●"/>
            </a:pPr>
            <a:r>
              <a:rPr lang="en" sz="2000"/>
              <a:t>tirpalai skirstomi į </a:t>
            </a:r>
            <a:r>
              <a:rPr b="1" lang="en" sz="2000"/>
              <a:t>rūgščiuosius</a:t>
            </a:r>
            <a:r>
              <a:rPr lang="en" sz="2000"/>
              <a:t>, </a:t>
            </a:r>
            <a:r>
              <a:rPr b="1" lang="en" sz="2000"/>
              <a:t>bazinius</a:t>
            </a:r>
            <a:r>
              <a:rPr lang="en" sz="2000"/>
              <a:t> ir </a:t>
            </a:r>
            <a:r>
              <a:rPr b="1" lang="en" sz="2000"/>
              <a:t>neutraliuosius</a:t>
            </a:r>
            <a:r>
              <a:rPr lang="en" sz="2000"/>
              <a:t>. </a:t>
            </a:r>
            <a:endParaRPr sz="2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Rūgštys (3)</a:t>
            </a:r>
            <a:endParaRPr/>
          </a:p>
        </p:txBody>
      </p:sp>
      <p:sp>
        <p:nvSpPr>
          <p:cNvPr id="298" name="Google Shape;298;p52"/>
          <p:cNvSpPr txBox="1"/>
          <p:nvPr>
            <p:ph idx="1" type="body"/>
          </p:nvPr>
        </p:nvSpPr>
        <p:spPr>
          <a:xfrm>
            <a:off x="245700" y="1144125"/>
            <a:ext cx="8652600" cy="3723600"/>
          </a:xfrm>
          <a:prstGeom prst="rect">
            <a:avLst/>
          </a:prstGeom>
        </p:spPr>
        <p:txBody>
          <a:bodyPr anchorCtr="0" anchor="t" bIns="91425" lIns="91425" spcFirstLastPara="1" rIns="91425" wrap="square" tIns="91425">
            <a:noAutofit/>
          </a:bodyPr>
          <a:lstStyle/>
          <a:p>
            <a:pPr indent="-349250" lvl="0" marL="457200" rtl="0" algn="l">
              <a:spcBef>
                <a:spcPts val="0"/>
              </a:spcBef>
              <a:spcAft>
                <a:spcPts val="0"/>
              </a:spcAft>
              <a:buSzPts val="1900"/>
              <a:buChar char="●"/>
            </a:pPr>
            <a:r>
              <a:rPr lang="en" sz="1900">
                <a:highlight>
                  <a:schemeClr val="lt1"/>
                </a:highlight>
              </a:rPr>
              <a:t>Remiantis elektrochemine metalų įtampų eile mokomasi pasirinkti tinkamą metalą ir tirti jo sąveiką su praskiestomis rūgštimis (HCl, H</a:t>
            </a:r>
            <a:r>
              <a:rPr baseline="-25000" lang="en" sz="1900">
                <a:highlight>
                  <a:schemeClr val="lt1"/>
                </a:highlight>
              </a:rPr>
              <a:t>2</a:t>
            </a:r>
            <a:r>
              <a:rPr lang="en" sz="1900">
                <a:highlight>
                  <a:schemeClr val="lt1"/>
                </a:highlight>
              </a:rPr>
              <a:t>SO</a:t>
            </a:r>
            <a:r>
              <a:rPr baseline="-25000" lang="en" sz="1900">
                <a:highlight>
                  <a:schemeClr val="lt1"/>
                </a:highlight>
              </a:rPr>
              <a:t>4</a:t>
            </a:r>
            <a:r>
              <a:rPr lang="en" sz="1900">
                <a:highlight>
                  <a:schemeClr val="lt1"/>
                </a:highlight>
              </a:rPr>
              <a:t>), užrašyti dalines oksidacijos ir dalines redukcijos lygtis, nurodyti oksidatorių ir reduktorių.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Mokomasi užrašyti ir išlyginti bendrąsias, nesutrumpintąsias ir sutrumpintąsias jonines praskiestų rūgščių (HCl, H</a:t>
            </a:r>
            <a:r>
              <a:rPr baseline="-25000" lang="en" sz="1900">
                <a:highlight>
                  <a:schemeClr val="lt1"/>
                </a:highlight>
              </a:rPr>
              <a:t>2</a:t>
            </a:r>
            <a:r>
              <a:rPr lang="en" sz="1900">
                <a:highlight>
                  <a:schemeClr val="lt1"/>
                </a:highlight>
              </a:rPr>
              <a:t>SO</a:t>
            </a:r>
            <a:r>
              <a:rPr baseline="-25000" lang="en" sz="1900">
                <a:highlight>
                  <a:schemeClr val="lt1"/>
                </a:highlight>
              </a:rPr>
              <a:t>4</a:t>
            </a:r>
            <a:r>
              <a:rPr lang="en" sz="1900">
                <a:highlight>
                  <a:schemeClr val="lt1"/>
                </a:highlight>
              </a:rPr>
              <a:t>) tirpalų sąveikos su metalais (Zn, Fe), bazėmis (NaOH, Ca(OH)</a:t>
            </a:r>
            <a:r>
              <a:rPr baseline="-25000" lang="en" sz="1900">
                <a:highlight>
                  <a:schemeClr val="lt1"/>
                </a:highlight>
              </a:rPr>
              <a:t>2</a:t>
            </a:r>
            <a:r>
              <a:rPr lang="en" sz="1900">
                <a:highlight>
                  <a:schemeClr val="lt1"/>
                </a:highlight>
              </a:rPr>
              <a:t>) ir druskomis (CaCO</a:t>
            </a:r>
            <a:r>
              <a:rPr baseline="-25000" lang="en" sz="1900">
                <a:highlight>
                  <a:schemeClr val="lt1"/>
                </a:highlight>
              </a:rPr>
              <a:t>3</a:t>
            </a:r>
            <a:r>
              <a:rPr lang="en" sz="1900">
                <a:highlight>
                  <a:schemeClr val="lt1"/>
                </a:highlight>
              </a:rPr>
              <a:t>, Na</a:t>
            </a:r>
            <a:r>
              <a:rPr baseline="-25000" lang="en" sz="1900">
                <a:highlight>
                  <a:schemeClr val="lt1"/>
                </a:highlight>
              </a:rPr>
              <a:t>2</a:t>
            </a:r>
            <a:r>
              <a:rPr lang="en" sz="1900">
                <a:highlight>
                  <a:schemeClr val="lt1"/>
                </a:highlight>
              </a:rPr>
              <a:t>SO</a:t>
            </a:r>
            <a:r>
              <a:rPr baseline="-25000" lang="en" sz="1900">
                <a:highlight>
                  <a:schemeClr val="lt1"/>
                </a:highlight>
              </a:rPr>
              <a:t>3</a:t>
            </a:r>
            <a:r>
              <a:rPr lang="en" sz="1900">
                <a:highlight>
                  <a:schemeClr val="lt1"/>
                </a:highlight>
              </a:rPr>
              <a:t>) reakcijų lygtis. </a:t>
            </a:r>
            <a:endParaRPr sz="1900">
              <a:highlight>
                <a:schemeClr val="lt1"/>
              </a:highlight>
            </a:endParaRPr>
          </a:p>
          <a:p>
            <a:pPr indent="-349250" lvl="0" marL="457200" rtl="0" algn="l">
              <a:spcBef>
                <a:spcPts val="0"/>
              </a:spcBef>
              <a:spcAft>
                <a:spcPts val="0"/>
              </a:spcAft>
              <a:buSzPts val="1900"/>
              <a:buChar char="●"/>
            </a:pPr>
            <a:r>
              <a:rPr lang="en" sz="1900">
                <a:highlight>
                  <a:schemeClr val="lt1"/>
                </a:highlight>
              </a:rPr>
              <a:t>Nagrinėjamas rūgščių naudojimas, pavyzdžiui, maisto pramonėje (CH</a:t>
            </a:r>
            <a:r>
              <a:rPr baseline="-25000" lang="en" sz="1900">
                <a:highlight>
                  <a:schemeClr val="lt1"/>
                </a:highlight>
              </a:rPr>
              <a:t>3</a:t>
            </a:r>
            <a:r>
              <a:rPr lang="en" sz="1900">
                <a:highlight>
                  <a:schemeClr val="lt1"/>
                </a:highlight>
              </a:rPr>
              <a:t>COOH, H</a:t>
            </a:r>
            <a:r>
              <a:rPr baseline="-25000" lang="en" sz="1900">
                <a:highlight>
                  <a:schemeClr val="lt1"/>
                </a:highlight>
              </a:rPr>
              <a:t>3</a:t>
            </a:r>
            <a:r>
              <a:rPr lang="en" sz="1900">
                <a:highlight>
                  <a:schemeClr val="lt1"/>
                </a:highlight>
              </a:rPr>
              <a:t>PO</a:t>
            </a:r>
            <a:r>
              <a:rPr baseline="-25000" lang="en" sz="1900">
                <a:highlight>
                  <a:schemeClr val="lt1"/>
                </a:highlight>
              </a:rPr>
              <a:t>4</a:t>
            </a:r>
            <a:r>
              <a:rPr lang="en" sz="1900">
                <a:highlight>
                  <a:schemeClr val="lt1"/>
                </a:highlight>
              </a:rPr>
              <a:t> ir kt.), trąšų gamybai (KNO</a:t>
            </a:r>
            <a:r>
              <a:rPr baseline="-25000" lang="en" sz="1900">
                <a:highlight>
                  <a:schemeClr val="lt1"/>
                </a:highlight>
              </a:rPr>
              <a:t>3</a:t>
            </a:r>
            <a:r>
              <a:rPr lang="en" sz="1900">
                <a:highlight>
                  <a:schemeClr val="lt1"/>
                </a:highlight>
              </a:rPr>
              <a:t>) ir kt.</a:t>
            </a:r>
            <a:endParaRPr sz="1900">
              <a:highlight>
                <a:schemeClr val="lt1"/>
              </a:highlight>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Hidroksidai (1)</a:t>
            </a:r>
            <a:endParaRPr sz="3900"/>
          </a:p>
        </p:txBody>
      </p:sp>
      <p:sp>
        <p:nvSpPr>
          <p:cNvPr id="304" name="Google Shape;304;p53"/>
          <p:cNvSpPr txBox="1"/>
          <p:nvPr>
            <p:ph idx="1" type="body"/>
          </p:nvPr>
        </p:nvSpPr>
        <p:spPr>
          <a:xfrm>
            <a:off x="387900" y="1329825"/>
            <a:ext cx="8368200" cy="3537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2100">
                <a:highlight>
                  <a:schemeClr val="lt1"/>
                </a:highlight>
              </a:rPr>
              <a:t>Aiškinamasi, kad bazės yra medžiagos, kurių vandeniniuose tirpaluose yra OH</a:t>
            </a:r>
            <a:r>
              <a:rPr baseline="30000" lang="en">
                <a:highlight>
                  <a:schemeClr val="lt1"/>
                </a:highlight>
              </a:rPr>
              <a:t>–</a:t>
            </a:r>
            <a:r>
              <a:rPr lang="en" sz="2100">
                <a:highlight>
                  <a:schemeClr val="lt1"/>
                </a:highlight>
              </a:rPr>
              <a:t> jonų. </a:t>
            </a:r>
            <a:endParaRPr sz="2100">
              <a:highlight>
                <a:schemeClr val="lt1"/>
              </a:highlight>
            </a:endParaRPr>
          </a:p>
          <a:p>
            <a:pPr indent="-400050" lvl="0" marL="457200" rtl="0" algn="l">
              <a:spcBef>
                <a:spcPts val="0"/>
              </a:spcBef>
              <a:spcAft>
                <a:spcPts val="0"/>
              </a:spcAft>
              <a:buSzPts val="2700"/>
              <a:buChar char="●"/>
            </a:pPr>
            <a:r>
              <a:rPr lang="en" sz="2100">
                <a:highlight>
                  <a:schemeClr val="lt1"/>
                </a:highlight>
              </a:rPr>
              <a:t>Mokomasi bazes klasifikuoti į tirpiąsias (šarmus) ir netirpiąsias.</a:t>
            </a:r>
            <a:endParaRPr sz="2100">
              <a:highlight>
                <a:schemeClr val="lt1"/>
              </a:highlight>
            </a:endParaRPr>
          </a:p>
          <a:p>
            <a:pPr indent="-400050" lvl="0" marL="457200" rtl="0" algn="l">
              <a:spcBef>
                <a:spcPts val="0"/>
              </a:spcBef>
              <a:spcAft>
                <a:spcPts val="0"/>
              </a:spcAft>
              <a:buSzPts val="2700"/>
              <a:buChar char="●"/>
            </a:pPr>
            <a:r>
              <a:rPr lang="en" sz="2100">
                <a:highlight>
                  <a:schemeClr val="lt1"/>
                </a:highlight>
              </a:rPr>
              <a:t> Mokomasi užrašyti įvairių hidroksidų chemines formules ir sisteminius pavadinimus. </a:t>
            </a:r>
            <a:endParaRPr sz="2100">
              <a:highlight>
                <a:schemeClr val="lt1"/>
              </a:highlight>
            </a:endParaRPr>
          </a:p>
          <a:p>
            <a:pPr indent="-400050" lvl="0" marL="457200" rtl="0" algn="l">
              <a:spcBef>
                <a:spcPts val="0"/>
              </a:spcBef>
              <a:spcAft>
                <a:spcPts val="0"/>
              </a:spcAft>
              <a:buSzPts val="2700"/>
              <a:buChar char="●"/>
            </a:pPr>
            <a:r>
              <a:rPr lang="en" sz="2100">
                <a:highlight>
                  <a:schemeClr val="lt1"/>
                </a:highlight>
              </a:rPr>
              <a:t>Nagrinėjami aplinkoje esantys hidroksidai. </a:t>
            </a:r>
            <a:endParaRPr sz="2700">
              <a:highlight>
                <a:schemeClr val="lt1"/>
              </a:highlight>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Hidroksidai (2)</a:t>
            </a:r>
            <a:endParaRPr/>
          </a:p>
        </p:txBody>
      </p:sp>
      <p:sp>
        <p:nvSpPr>
          <p:cNvPr id="310" name="Google Shape;310;p5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93700" lvl="0" marL="457200" rtl="0" algn="l">
              <a:lnSpc>
                <a:spcPct val="115000"/>
              </a:lnSpc>
              <a:spcBef>
                <a:spcPts val="0"/>
              </a:spcBef>
              <a:spcAft>
                <a:spcPts val="0"/>
              </a:spcAft>
              <a:buSzPts val="2600"/>
              <a:buChar char="●"/>
            </a:pPr>
            <a:r>
              <a:rPr lang="en" sz="2000">
                <a:highlight>
                  <a:schemeClr val="lt1"/>
                </a:highlight>
              </a:rPr>
              <a:t>Praktiškai pagaminamas kalcio hidroksidas iš kalcio oksido. </a:t>
            </a:r>
            <a:endParaRPr sz="2000">
              <a:highlight>
                <a:schemeClr val="lt1"/>
              </a:highlight>
            </a:endParaRPr>
          </a:p>
          <a:p>
            <a:pPr indent="-342900" lvl="0" marL="457200" rtl="0" algn="l">
              <a:lnSpc>
                <a:spcPct val="115000"/>
              </a:lnSpc>
              <a:spcBef>
                <a:spcPts val="0"/>
              </a:spcBef>
              <a:spcAft>
                <a:spcPts val="0"/>
              </a:spcAft>
              <a:buSzPts val="1800"/>
              <a:buChar char="●"/>
            </a:pPr>
            <a:r>
              <a:rPr lang="en" sz="2000">
                <a:highlight>
                  <a:schemeClr val="lt1"/>
                </a:highlight>
              </a:rPr>
              <a:t>Tyrinėjamos hidroksidų (NaOH, Ca(OH)</a:t>
            </a:r>
            <a:r>
              <a:rPr baseline="-25000" lang="en" sz="2000">
                <a:highlight>
                  <a:schemeClr val="lt1"/>
                </a:highlight>
              </a:rPr>
              <a:t>2</a:t>
            </a:r>
            <a:r>
              <a:rPr lang="en" sz="2000">
                <a:highlight>
                  <a:schemeClr val="lt1"/>
                </a:highlight>
              </a:rPr>
              <a:t>) fizikinės bei cheminės savybės: sąveika su rūgštimis, rūgštiniais oksidais ir druskomis, mokomasi užrašyti ir išlyginti bendrąsias, nesutrumpintąsias ir sutrumpintąsias jonines reakcijų lygtis. </a:t>
            </a:r>
            <a:endParaRPr sz="2000">
              <a:highlight>
                <a:schemeClr val="lt1"/>
              </a:highlight>
            </a:endParaRPr>
          </a:p>
          <a:p>
            <a:pPr indent="-393700" lvl="0" marL="457200" rtl="0" algn="l">
              <a:lnSpc>
                <a:spcPct val="115000"/>
              </a:lnSpc>
              <a:spcBef>
                <a:spcPts val="0"/>
              </a:spcBef>
              <a:spcAft>
                <a:spcPts val="0"/>
              </a:spcAft>
              <a:buSzPts val="2600"/>
              <a:buChar char="●"/>
            </a:pPr>
            <a:r>
              <a:rPr lang="en" sz="2000">
                <a:highlight>
                  <a:schemeClr val="lt1"/>
                </a:highlight>
              </a:rPr>
              <a:t>Nagrinėjamas hidroksidų naudojimas, pavyzdžiui, muilo, valiklių, ploviklių gamybai ir kt.</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5"/>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10</a:t>
            </a:r>
            <a:r>
              <a:rPr lang="en"/>
              <a:t> klasės naujovės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6"/>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Atnaujintos programos 10 kl. mokymosi turinys</a:t>
            </a:r>
            <a:endParaRPr/>
          </a:p>
        </p:txBody>
      </p:sp>
      <p:sp>
        <p:nvSpPr>
          <p:cNvPr id="321" name="Google Shape;321;p5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406400" lvl="0" marL="457200" rtl="0" algn="l">
              <a:spcBef>
                <a:spcPts val="0"/>
              </a:spcBef>
              <a:spcAft>
                <a:spcPts val="0"/>
              </a:spcAft>
              <a:buSzPts val="2800"/>
              <a:buAutoNum type="arabicPeriod"/>
            </a:pPr>
            <a:r>
              <a:rPr lang="en" sz="2800"/>
              <a:t>Metalai ir jų lydiniai.</a:t>
            </a:r>
            <a:endParaRPr sz="2800"/>
          </a:p>
          <a:p>
            <a:pPr indent="-406400" lvl="0" marL="457200" rtl="0" algn="l">
              <a:spcBef>
                <a:spcPts val="0"/>
              </a:spcBef>
              <a:spcAft>
                <a:spcPts val="0"/>
              </a:spcAft>
              <a:buSzPts val="2800"/>
              <a:buAutoNum type="arabicPeriod"/>
            </a:pPr>
            <a:r>
              <a:rPr lang="en" sz="2800"/>
              <a:t>Nemetalai ir jų junginiai.</a:t>
            </a:r>
            <a:endParaRPr sz="2800"/>
          </a:p>
          <a:p>
            <a:pPr indent="-406400" lvl="0" marL="457200" rtl="0" algn="l">
              <a:spcBef>
                <a:spcPts val="0"/>
              </a:spcBef>
              <a:spcAft>
                <a:spcPts val="0"/>
              </a:spcAft>
              <a:buSzPts val="2800"/>
              <a:buAutoNum type="arabicPeriod"/>
            </a:pPr>
            <a:r>
              <a:rPr lang="en" sz="2800"/>
              <a:t>Anglis - organinių junginių pagrindas.</a:t>
            </a:r>
            <a:endParaRPr sz="2800"/>
          </a:p>
          <a:p>
            <a:pPr indent="-406400" lvl="0" marL="457200" rtl="0" algn="l">
              <a:spcBef>
                <a:spcPts val="0"/>
              </a:spcBef>
              <a:spcAft>
                <a:spcPts val="0"/>
              </a:spcAft>
              <a:buSzPts val="2800"/>
              <a:buAutoNum type="arabicPeriod"/>
            </a:pPr>
            <a:r>
              <a:rPr lang="en" sz="2800"/>
              <a:t>Organinių junginių įvairovė ir taikymas.</a:t>
            </a:r>
            <a:endParaRPr sz="2800"/>
          </a:p>
          <a:p>
            <a:pPr indent="-406400" lvl="0" marL="457200" rtl="0" algn="l">
              <a:spcBef>
                <a:spcPts val="0"/>
              </a:spcBef>
              <a:spcAft>
                <a:spcPts val="0"/>
              </a:spcAft>
              <a:buSzPts val="2800"/>
              <a:buAutoNum type="arabicPeriod"/>
            </a:pPr>
            <a:r>
              <a:rPr lang="en" sz="2800"/>
              <a:t>Žmogaus veiklos poveikio taikymas</a:t>
            </a:r>
            <a:endParaRPr sz="2800"/>
          </a:p>
          <a:p>
            <a:pPr indent="-406400" lvl="0" marL="457200" rtl="0" algn="l">
              <a:spcBef>
                <a:spcPts val="0"/>
              </a:spcBef>
              <a:spcAft>
                <a:spcPts val="0"/>
              </a:spcAft>
              <a:buSzPts val="2800"/>
              <a:buAutoNum type="arabicPeriod"/>
            </a:pPr>
            <a:r>
              <a:rPr lang="en" sz="2800"/>
              <a:t>Tarša plastikais.</a:t>
            </a:r>
            <a:endParaRPr sz="28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5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Metalai ir jų lydiniai (1)</a:t>
            </a:r>
            <a:endParaRPr sz="3900"/>
          </a:p>
        </p:txBody>
      </p:sp>
      <p:sp>
        <p:nvSpPr>
          <p:cNvPr id="327" name="Google Shape;327;p5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Mokomasi apibūdinti ir klasifikuoti 1, 2, 13, 14 grupių metalus, nustatyti metalų, esančių junginiuose, oksidacijos laipsnius.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Aptariama, kad metalų jonai, o ne atomai žmogaus organizme atlieka svarbias funkcijas.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Nagrinėjami metališkojo ryšio ypatumai ir su juo susijusios metalų fizikinės ir cheminės savybės.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apibūdinti metalų (pavyzdžiui, geležies, vario, aliuminio) ir jų lydinių (pavyzdžiui, plieno, žalvario, bronzos, duraliuminio) fizikines savybes (kalumas, kietumas, blizgesys, plastiškumas, elektrinis ir šiluminis laidumas), jų pritaikymo sritis. </a:t>
            </a:r>
            <a:endParaRPr sz="2000">
              <a:highlight>
                <a:schemeClr val="lt1"/>
              </a:highlight>
            </a:endParaRPr>
          </a:p>
          <a:p>
            <a:pPr indent="0" lvl="0" marL="457200" rtl="0" algn="l">
              <a:spcBef>
                <a:spcPts val="1200"/>
              </a:spcBef>
              <a:spcAft>
                <a:spcPts val="1200"/>
              </a:spcAft>
              <a:buNone/>
            </a:pPr>
            <a:r>
              <a:t/>
            </a:r>
            <a:endParaRPr sz="1900">
              <a:highlight>
                <a:schemeClr val="lt1"/>
              </a:highlight>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5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Metalai ir jų lydiniai (2)</a:t>
            </a:r>
            <a:endParaRPr/>
          </a:p>
        </p:txBody>
      </p:sp>
      <p:sp>
        <p:nvSpPr>
          <p:cNvPr id="333" name="Google Shape;333;p5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lnSpc>
                <a:spcPct val="105000"/>
              </a:lnSpc>
              <a:spcBef>
                <a:spcPts val="0"/>
              </a:spcBef>
              <a:spcAft>
                <a:spcPts val="0"/>
              </a:spcAft>
              <a:buSzPts val="2000"/>
              <a:buChar char="●"/>
            </a:pPr>
            <a:r>
              <a:rPr b="1" lang="en" sz="2000">
                <a:highlight>
                  <a:schemeClr val="lt1"/>
                </a:highlight>
              </a:rPr>
              <a:t>Nagrinėjamas ličio panaudojimas baterijose.</a:t>
            </a:r>
            <a:r>
              <a:rPr lang="en" sz="2000">
                <a:highlight>
                  <a:schemeClr val="lt1"/>
                </a:highlight>
              </a:rPr>
              <a:t> </a:t>
            </a:r>
            <a:endParaRPr sz="2000">
              <a:highlight>
                <a:schemeClr val="lt1"/>
              </a:highlight>
            </a:endParaRPr>
          </a:p>
          <a:p>
            <a:pPr indent="-355600" lvl="0" marL="457200" rtl="0" algn="l">
              <a:lnSpc>
                <a:spcPct val="105000"/>
              </a:lnSpc>
              <a:spcBef>
                <a:spcPts val="0"/>
              </a:spcBef>
              <a:spcAft>
                <a:spcPts val="0"/>
              </a:spcAft>
              <a:buSzPts val="2000"/>
              <a:buChar char="●"/>
            </a:pPr>
            <a:r>
              <a:rPr lang="en" sz="2000">
                <a:highlight>
                  <a:schemeClr val="lt1"/>
                </a:highlight>
              </a:rPr>
              <a:t>Atpažinus cheminių medžiagų pavojingumo ženklus, mokomasi kritiškai įvertinti jų pavojingumą ir nurodyti, kaip saugiai elgtis su jomis. </a:t>
            </a:r>
            <a:endParaRPr sz="2000">
              <a:highlight>
                <a:schemeClr val="lt1"/>
              </a:highlight>
            </a:endParaRPr>
          </a:p>
          <a:p>
            <a:pPr indent="-355600" lvl="0" marL="457200" rtl="0" algn="l">
              <a:lnSpc>
                <a:spcPct val="105000"/>
              </a:lnSpc>
              <a:spcBef>
                <a:spcPts val="0"/>
              </a:spcBef>
              <a:spcAft>
                <a:spcPts val="0"/>
              </a:spcAft>
              <a:buSzPts val="2000"/>
              <a:buChar char="●"/>
            </a:pPr>
            <a:r>
              <a:rPr lang="en" sz="2000">
                <a:highlight>
                  <a:schemeClr val="lt1"/>
                </a:highlight>
              </a:rPr>
              <a:t>Tyrinėjamos metalų cheminės savybės: geležies sąveika su siera, vario – su deguonimi, ličio – su vandeniu, aliuminio arba geležies – su praskiestos druskos rūgšties vandeniniu tirpalu, geležies – su vario(II) chlorido vandeniniu tirpalu; mokomasi užrašyti ir išlyginti šių reakcijų bendrąsias lygtis bei dalines oksidacijos, dalines redukcijos lygtis. </a:t>
            </a:r>
            <a:endParaRPr sz="2000">
              <a:highlight>
                <a:schemeClr val="lt1"/>
              </a:highlight>
            </a:endParaRPr>
          </a:p>
          <a:p>
            <a:pPr indent="0" lvl="0" marL="0" rtl="0" algn="l">
              <a:lnSpc>
                <a:spcPct val="105000"/>
              </a:lnSpc>
              <a:spcBef>
                <a:spcPts val="1200"/>
              </a:spcBef>
              <a:spcAft>
                <a:spcPts val="120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5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Metalai ir jų lydiniai (3)</a:t>
            </a:r>
            <a:endParaRPr/>
          </a:p>
        </p:txBody>
      </p:sp>
      <p:sp>
        <p:nvSpPr>
          <p:cNvPr id="339" name="Google Shape;339;p5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Nurodomos medžiagos (vanduo, deguonis, rūgštiniai oksidai atmosferoje), turinčios įtakos metalų korozijai. Tyrinėjama metalų korozija įvairiomis sąlygomis, kai plieninis gaminys yra mechaniškai pažeidžiamas ir (ar) įdedamas į skirtingų anijonų turinčius tirpalus.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Nurodomi metalų apsaugos nuo korozijos būdai (dažymas, dengimas kitais metalais).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Nagrinėjami geležies gavybos būdai: geležies redukavimas iš geležies(III) oksido anglimi, anglies(II) oksidu, ir aptariamos su tuo susijusios ekologinės ir energetinės problemos. </a:t>
            </a:r>
            <a:endParaRPr sz="2000">
              <a:highlight>
                <a:schemeClr val="lt1"/>
              </a:highlight>
            </a:endParaRPr>
          </a:p>
          <a:p>
            <a:pPr indent="0" lvl="0" marL="457200" rtl="0" algn="l">
              <a:spcBef>
                <a:spcPts val="1200"/>
              </a:spcBef>
              <a:spcAft>
                <a:spcPts val="1200"/>
              </a:spcAft>
              <a:buNone/>
            </a:pPr>
            <a:r>
              <a:t/>
            </a:r>
            <a:endParaRPr sz="2000">
              <a:highlight>
                <a:schemeClr val="lt1"/>
              </a:highlight>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6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Metalai ir jų lydiniai (4)</a:t>
            </a:r>
            <a:endParaRPr/>
          </a:p>
        </p:txBody>
      </p:sp>
      <p:sp>
        <p:nvSpPr>
          <p:cNvPr id="345" name="Google Shape;345;p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b="1" lang="en" sz="2000">
                <a:highlight>
                  <a:schemeClr val="lt1"/>
                </a:highlight>
              </a:rPr>
              <a:t>Tyrinėjamas vario gavimas elektrolizės būdu iš vario(II) chlorido vandeninio tirpalo, naudojant inertinį anglies elektrodą, ir ekologinės problemos, susijusios su tarša sunkiųjų metalų jonais. </a:t>
            </a:r>
            <a:endParaRPr b="1" sz="2000">
              <a:highlight>
                <a:schemeClr val="lt1"/>
              </a:highlight>
            </a:endParaRPr>
          </a:p>
          <a:p>
            <a:pPr indent="-355600" lvl="0" marL="457200" rtl="0" algn="l">
              <a:spcBef>
                <a:spcPts val="0"/>
              </a:spcBef>
              <a:spcAft>
                <a:spcPts val="0"/>
              </a:spcAft>
              <a:buSzPts val="2000"/>
              <a:buChar char="●"/>
            </a:pPr>
            <a:r>
              <a:rPr b="1" lang="en" sz="2000">
                <a:highlight>
                  <a:schemeClr val="lt1"/>
                </a:highlight>
              </a:rPr>
              <a:t>Mokomasi užrašyti ir išlyginti geležies ir vario gamybos procesų reakcijų lygtis.</a:t>
            </a:r>
            <a:r>
              <a:rPr lang="en" sz="2000">
                <a:highlight>
                  <a:schemeClr val="lt1"/>
                </a:highlight>
              </a:rPr>
              <a:t>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Sprendžiami uždaviniai, kai žinoma žaliavos su priemaišomis masė ar tūris. Aiškinamasi išeigos (η, %) sąvoka. Apskaičiuojama produkto masė, kiekis ar tūris, taikant išeigos formules. </a:t>
            </a:r>
            <a:endParaRPr sz="2000">
              <a:highlight>
                <a:schemeClr val="lt1"/>
              </a:highlight>
            </a:endParaRPr>
          </a:p>
          <a:p>
            <a:pPr indent="-355600" lvl="0" marL="457200" rtl="0" algn="l">
              <a:spcBef>
                <a:spcPts val="0"/>
              </a:spcBef>
              <a:spcAft>
                <a:spcPts val="0"/>
              </a:spcAft>
              <a:buSzPts val="2000"/>
              <a:buChar char="●"/>
            </a:pPr>
            <a:r>
              <a:rPr b="1" lang="en" sz="2000">
                <a:highlight>
                  <a:schemeClr val="lt1"/>
                </a:highlight>
              </a:rPr>
              <a:t>Susipažįstama su I. Domeikos darbais, nagrinėjant metalų rūdas</a:t>
            </a:r>
            <a:r>
              <a:rPr lang="en" sz="2000">
                <a:highlight>
                  <a:schemeClr val="lt1"/>
                </a:highlight>
              </a:rPr>
              <a:t>.</a:t>
            </a:r>
            <a:endParaRPr sz="2000">
              <a:highlight>
                <a:schemeClr val="lt1"/>
              </a:highlight>
            </a:endParaRPr>
          </a:p>
          <a:p>
            <a:pPr indent="0" lvl="0" marL="0" rtl="0" algn="l">
              <a:spcBef>
                <a:spcPts val="1200"/>
              </a:spcBef>
              <a:spcAft>
                <a:spcPts val="1200"/>
              </a:spcAft>
              <a:buNone/>
            </a:pPr>
            <a:r>
              <a:t/>
            </a:r>
            <a:endParaRPr sz="2533"/>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6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Nemetalai ir jų junginiai (1)</a:t>
            </a:r>
            <a:endParaRPr sz="2700"/>
          </a:p>
        </p:txBody>
      </p:sp>
      <p:sp>
        <p:nvSpPr>
          <p:cNvPr id="351" name="Google Shape;351;p61"/>
          <p:cNvSpPr txBox="1"/>
          <p:nvPr>
            <p:ph idx="1" type="body"/>
          </p:nvPr>
        </p:nvSpPr>
        <p:spPr>
          <a:xfrm>
            <a:off x="411725" y="1485049"/>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Mokomasi apibūdinti ir klasifikuoti 14, 15, 16, 17 grupių nemetalus, nustatyti nemetalų, esančių junginiuose, oksidacijos laipsnius.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Nemetalai pradedami nagrinėti nuo aplinkoje esančių pavyzdžių: dezinfekcija chloru, ozonu, spiritiniu jodo tirpalu; </a:t>
            </a:r>
            <a:r>
              <a:rPr b="1" lang="en" sz="2000">
                <a:highlight>
                  <a:schemeClr val="lt1"/>
                </a:highlight>
              </a:rPr>
              <a:t>vandenilio energetika</a:t>
            </a:r>
            <a:r>
              <a:rPr lang="en" sz="2000">
                <a:highlight>
                  <a:schemeClr val="lt1"/>
                </a:highlight>
              </a:rPr>
              <a:t>; silicio naudojimas puslaidininkių lustuose; grafito, sintetinių deimantų gamyba; apsisaugojimas nuo baltojo fosforo.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Aptariama nemetalų alotropija, nagrinėjami anglies (grafitas, deimantas, grafenas), deguonies ir fosforo alotropinių atmainų pavyzdžiai. </a:t>
            </a:r>
            <a:endParaRPr sz="2000">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Chemijos mokymas iki 8 klasės (3) 6 klasė</a:t>
            </a:r>
            <a:endParaRPr/>
          </a:p>
        </p:txBody>
      </p:sp>
      <p:sp>
        <p:nvSpPr>
          <p:cNvPr id="87" name="Google Shape;87;p1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400"/>
              <a:t>Medžiagos</a:t>
            </a:r>
            <a:r>
              <a:rPr lang="en" sz="2400">
                <a:latin typeface="Calibri"/>
                <a:ea typeface="Calibri"/>
                <a:cs typeface="Calibri"/>
                <a:sym typeface="Calibri"/>
              </a:rPr>
              <a:t>. </a:t>
            </a:r>
            <a:endParaRPr sz="2400">
              <a:latin typeface="Calibri"/>
              <a:ea typeface="Calibri"/>
              <a:cs typeface="Calibri"/>
              <a:sym typeface="Calibri"/>
            </a:endParaRPr>
          </a:p>
          <a:p>
            <a:pPr indent="-372384" lvl="0" marL="457200" rtl="0" algn="l">
              <a:spcBef>
                <a:spcPts val="1200"/>
              </a:spcBef>
              <a:spcAft>
                <a:spcPts val="0"/>
              </a:spcAft>
              <a:buSzPts val="2264"/>
              <a:buChar char="●"/>
            </a:pPr>
            <a:r>
              <a:rPr b="1" lang="en" sz="2264"/>
              <a:t>Aplinkos tarša atliekomis ir šios taršos mažinimo būdai.</a:t>
            </a:r>
            <a:r>
              <a:rPr b="1" lang="en" sz="2264">
                <a:latin typeface="Calibri"/>
                <a:ea typeface="Calibri"/>
                <a:cs typeface="Calibri"/>
                <a:sym typeface="Calibri"/>
              </a:rPr>
              <a:t> </a:t>
            </a:r>
            <a:endParaRPr b="1" sz="2264">
              <a:latin typeface="Calibri"/>
              <a:ea typeface="Calibri"/>
              <a:cs typeface="Calibri"/>
              <a:sym typeface="Calibri"/>
            </a:endParaRPr>
          </a:p>
          <a:p>
            <a:pPr indent="-372384" lvl="0" marL="457200" rtl="0" algn="l">
              <a:spcBef>
                <a:spcPts val="0"/>
              </a:spcBef>
              <a:spcAft>
                <a:spcPts val="0"/>
              </a:spcAft>
              <a:buSzPts val="2264"/>
              <a:buChar char="●"/>
            </a:pPr>
            <a:r>
              <a:rPr lang="en" sz="2264"/>
              <a:t>Apibūdinamos organinės ir neorganinės medžiagos ir aplinkos taršos įvairiomis organinėmis ir neorganinėmis atliekomis priežastys, nagrinėjamos šios taršos mažinimo būdai. </a:t>
            </a:r>
            <a:endParaRPr sz="2264"/>
          </a:p>
          <a:p>
            <a:pPr indent="0" lvl="0" marL="0" rtl="0" algn="l">
              <a:spcBef>
                <a:spcPts val="1200"/>
              </a:spcBef>
              <a:spcAft>
                <a:spcPts val="1200"/>
              </a:spcAft>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6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Nemetalai ir jų junginiai (2)</a:t>
            </a:r>
            <a:endParaRPr/>
          </a:p>
        </p:txBody>
      </p:sp>
      <p:sp>
        <p:nvSpPr>
          <p:cNvPr id="357" name="Google Shape;357;p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Aptariama oro kiekybinė sudėtis tūrio dalimis, nurodoma oro vidutinė molinė masė (29 g/mol).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Mokomasi palyginti dujų molines mases ir surinkti dujas oro išstūmimo būdu.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Atliekant bandymus, mokomasi gauti vandenilį, deguonį, amoniaką, anglies dioksidą, surinkti išstumiant orą ir (ar) vandenį bei atpažinti.</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 Mokomasi užrašyti ir išlyginti šių dujų gavimo bei atpažinimo bendrąsias reakcijų lygtis. </a:t>
            </a:r>
            <a:endParaRPr sz="2000">
              <a:highlight>
                <a:schemeClr val="lt1"/>
              </a:highlight>
            </a:endParaRPr>
          </a:p>
          <a:p>
            <a:pPr indent="0" lvl="0" marL="457200" rtl="0" algn="l">
              <a:spcBef>
                <a:spcPts val="1200"/>
              </a:spcBef>
              <a:spcAft>
                <a:spcPts val="0"/>
              </a:spcAft>
              <a:buNone/>
            </a:pPr>
            <a:r>
              <a:t/>
            </a:r>
            <a:endParaRPr sz="2000">
              <a:highlight>
                <a:schemeClr val="lt1"/>
              </a:highlight>
            </a:endParaRPr>
          </a:p>
          <a:p>
            <a:pPr indent="0" lvl="0" marL="457200" rtl="0" algn="l">
              <a:spcBef>
                <a:spcPts val="1200"/>
              </a:spcBef>
              <a:spcAft>
                <a:spcPts val="1200"/>
              </a:spcAft>
              <a:buNone/>
            </a:pPr>
            <a:r>
              <a:t/>
            </a:r>
            <a:endParaRPr sz="2000">
              <a:highlight>
                <a:schemeClr val="lt1"/>
              </a:highlight>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6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Nemetalai ir jų junginiai (3)</a:t>
            </a:r>
            <a:endParaRPr/>
          </a:p>
        </p:txBody>
      </p:sp>
      <p:sp>
        <p:nvSpPr>
          <p:cNvPr id="363" name="Google Shape;363;p6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highlight>
                  <a:schemeClr val="lt1"/>
                </a:highlight>
              </a:rPr>
              <a:t>Susipažįstama su Lietuvoje gaminamomis rūgštimis (sieros, azoto), trąšomis (azoto, fosforo) ir silikatais (keramika, stiklu, cementu), jų svarba ir panaudojimu.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Nagrinėjamos supaprastintos sieros ir azoto rūgščių gamybos procesų schemos, užrašomos ir išlyginamos gavimo reakcijų lygtys. </a:t>
            </a:r>
            <a:endParaRPr sz="2000">
              <a:highlight>
                <a:schemeClr val="lt1"/>
              </a:highlight>
            </a:endParaRPr>
          </a:p>
          <a:p>
            <a:pPr indent="-355600" lvl="0" marL="457200" rtl="0" algn="l">
              <a:spcBef>
                <a:spcPts val="0"/>
              </a:spcBef>
              <a:spcAft>
                <a:spcPts val="0"/>
              </a:spcAft>
              <a:buSzPts val="2000"/>
              <a:buChar char="●"/>
            </a:pPr>
            <a:r>
              <a:rPr b="1" lang="en" sz="2000">
                <a:highlight>
                  <a:schemeClr val="lt1"/>
                </a:highlight>
              </a:rPr>
              <a:t>Aptariamas gamybos procesų potencialių ekstremalių situacijų pavojus ir jų padarinių likvidavimas.</a:t>
            </a:r>
            <a:endParaRPr b="1" sz="240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64"/>
          <p:cNvSpPr txBox="1"/>
          <p:nvPr>
            <p:ph type="title"/>
          </p:nvPr>
        </p:nvSpPr>
        <p:spPr>
          <a:xfrm>
            <a:off x="354575" y="4437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Anglis - organinių junginių pagrindas (1)</a:t>
            </a:r>
            <a:endParaRPr sz="3900"/>
          </a:p>
        </p:txBody>
      </p:sp>
      <p:sp>
        <p:nvSpPr>
          <p:cNvPr id="369" name="Google Shape;369;p6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highlight>
                  <a:schemeClr val="lt1"/>
                </a:highlight>
              </a:rPr>
              <a:t>Mokomasi atskirti organinius junginius nuo neorganinių junginių.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Nagrinėjamas anglies atomo valentingumas bei galimybė jungtis tarpusavyje ir su kitų elementų (vandenilio, deguonies, azoto) atomais, pabrėžiant anglies galimybę sudaryti viengubuosius, dvigubuosius ir trigubuosius ryšius. </a:t>
            </a:r>
            <a:endParaRPr sz="2100">
              <a:highlight>
                <a:schemeClr val="lt1"/>
              </a:highlight>
            </a:endParaRPr>
          </a:p>
          <a:p>
            <a:pPr indent="-330200" lvl="0" marL="457200" rtl="0" algn="l">
              <a:spcBef>
                <a:spcPts val="0"/>
              </a:spcBef>
              <a:spcAft>
                <a:spcPts val="0"/>
              </a:spcAft>
              <a:buSzPts val="1600"/>
              <a:buChar char="●"/>
            </a:pPr>
            <a:r>
              <a:rPr lang="en" sz="2100">
                <a:highlight>
                  <a:schemeClr val="lt1"/>
                </a:highlight>
              </a:rPr>
              <a:t>Aiškinamasi, kad organiniai junginiai užrašomi molekulinėmis, sutrumpintosiomis ir nesutrumpintosiomis struktūrinėmis formulėmis.</a:t>
            </a:r>
            <a:r>
              <a:rPr lang="en" sz="1700">
                <a:highlight>
                  <a:schemeClr val="lt1"/>
                </a:highlight>
              </a:rPr>
              <a:t> </a:t>
            </a:r>
            <a:endParaRPr sz="1700">
              <a:highlight>
                <a:schemeClr val="lt1"/>
              </a:highlight>
            </a:endParaRPr>
          </a:p>
          <a:p>
            <a:pPr indent="0" lvl="0" marL="457200" rtl="0" algn="l">
              <a:spcBef>
                <a:spcPts val="1200"/>
              </a:spcBef>
              <a:spcAft>
                <a:spcPts val="1200"/>
              </a:spcAft>
              <a:buNone/>
            </a:pPr>
            <a:r>
              <a:t/>
            </a:r>
            <a:endParaRPr sz="2200">
              <a:highlight>
                <a:schemeClr val="lt1"/>
              </a:highlight>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6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Anglis - organinių junginių pagrindas (2)</a:t>
            </a:r>
            <a:endParaRPr/>
          </a:p>
        </p:txBody>
      </p:sp>
      <p:sp>
        <p:nvSpPr>
          <p:cNvPr id="375" name="Google Shape;375;p6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Atsižvelgiant į anglies, vandenilio, deguonies, azoto atomų valentingumą, mokomasi sudaryti ir modeliuoti organinių junginių (etano, eteno, etino, etanolio, etanalio, etano rūgšties, etiletanoato, etilamino, aminoetano rūgšties) molekules, užrašomos jų formules.</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Tyrinėjamas angliavandenilių degimas, kai susidaro anglies(IV) oksidas ir vanduo, užrašomos ir išlyginamos reakcijų bendrosios lygtys molekulinėmis formulėmis.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Aiškinamasi, kad nevisiškai sudegus angliavandeniliams, susidaro nuodingas anglies(II) oksidas. </a:t>
            </a:r>
            <a:endParaRPr sz="2000">
              <a:highlight>
                <a:schemeClr val="lt1"/>
              </a:highlight>
            </a:endParaRPr>
          </a:p>
          <a:p>
            <a:pPr indent="0" lvl="0" marL="0" rtl="0" algn="l">
              <a:spcBef>
                <a:spcPts val="1200"/>
              </a:spcBef>
              <a:spcAft>
                <a:spcPts val="1200"/>
              </a:spcAft>
              <a:buNone/>
            </a:pPr>
            <a:r>
              <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6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Anglis - organinių junginių pagrindas (3)</a:t>
            </a:r>
            <a:endParaRPr/>
          </a:p>
        </p:txBody>
      </p:sp>
      <p:sp>
        <p:nvSpPr>
          <p:cNvPr id="381" name="Google Shape;381;p6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SzPts val="2100"/>
              <a:buChar char="●"/>
            </a:pPr>
            <a:r>
              <a:rPr lang="en" sz="2100">
                <a:highlight>
                  <a:schemeClr val="lt1"/>
                </a:highlight>
              </a:rPr>
              <a:t>Aptariamos su organinio kuro naudojimu susijusios buitinės (apsinuodijimas, gaisrų ir sprogimų pavojus) ir ekologinės (šiltnamio reiškinio stiprėjimas, rūgštusis lietus, fotocheminis smogas) problemos ir jų sprendimo ir prevencijos būdai. </a:t>
            </a:r>
            <a:endParaRPr sz="2100">
              <a:highlight>
                <a:schemeClr val="lt1"/>
              </a:highlight>
            </a:endParaRPr>
          </a:p>
          <a:p>
            <a:pPr indent="-361950" lvl="0" marL="457200" rtl="0" algn="l">
              <a:spcBef>
                <a:spcPts val="0"/>
              </a:spcBef>
              <a:spcAft>
                <a:spcPts val="0"/>
              </a:spcAft>
              <a:buSzPts val="2100"/>
              <a:buChar char="●"/>
            </a:pPr>
            <a:r>
              <a:rPr lang="en" sz="2100">
                <a:highlight>
                  <a:schemeClr val="lt1"/>
                </a:highlight>
              </a:rPr>
              <a:t>Sprendžiami uždaviniai, kai pagal elementų masių dalis nustatomos organinių junginių empirinės ir molekulinės formulės.</a:t>
            </a:r>
            <a:endParaRPr sz="2100">
              <a:highlight>
                <a:schemeClr val="lt1"/>
              </a:highlight>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6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Organinių junginių įvairovė ir taikymas (1)</a:t>
            </a:r>
            <a:endParaRPr sz="3900"/>
          </a:p>
        </p:txBody>
      </p:sp>
      <p:sp>
        <p:nvSpPr>
          <p:cNvPr id="387" name="Google Shape;387;p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SzPts val="2200"/>
              <a:buChar char="●"/>
            </a:pPr>
            <a:r>
              <a:rPr lang="en" sz="2200">
                <a:highlight>
                  <a:schemeClr val="lt1"/>
                </a:highlight>
              </a:rPr>
              <a:t>Aiškinamasi funkcinės grupės sąvoka, organinių junginių įvairovė siejama su skirtingomis funkcinėmis grupėmis. </a:t>
            </a:r>
            <a:endParaRPr sz="2200">
              <a:highlight>
                <a:schemeClr val="lt1"/>
              </a:highlight>
            </a:endParaRPr>
          </a:p>
          <a:p>
            <a:pPr indent="-368300" lvl="0" marL="457200" rtl="0" algn="l">
              <a:spcBef>
                <a:spcPts val="0"/>
              </a:spcBef>
              <a:spcAft>
                <a:spcPts val="0"/>
              </a:spcAft>
              <a:buSzPts val="2200"/>
              <a:buChar char="●"/>
            </a:pPr>
            <a:r>
              <a:rPr lang="en" sz="2200">
                <a:highlight>
                  <a:schemeClr val="lt1"/>
                </a:highlight>
              </a:rPr>
              <a:t>Remiantis pateiktomis junginių formulėmis ir molekulių modeliais mokomasi įvardyti ir atpažinti halogenalkanuose, alkoholiuose, aldehiduose, karboksirūgštyse, esteriuose, aminuose bei aminorūgštyse esančias funkcines grupes. </a:t>
            </a:r>
            <a:endParaRPr sz="2200">
              <a:highlight>
                <a:schemeClr val="lt1"/>
              </a:highlight>
            </a:endParaRPr>
          </a:p>
          <a:p>
            <a:pPr indent="0" lvl="0" marL="457200" rtl="0" algn="l">
              <a:spcBef>
                <a:spcPts val="1200"/>
              </a:spcBef>
              <a:spcAft>
                <a:spcPts val="1200"/>
              </a:spcAft>
              <a:buNone/>
            </a:pPr>
            <a:r>
              <a:t/>
            </a:r>
            <a:endParaRPr sz="2400">
              <a:highlight>
                <a:schemeClr val="lt1"/>
              </a:highlight>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6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Organinių junginių įvairovė ir taikymas (2)</a:t>
            </a:r>
            <a:endParaRPr/>
          </a:p>
        </p:txBody>
      </p:sp>
      <p:sp>
        <p:nvSpPr>
          <p:cNvPr id="393" name="Google Shape;393;p6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highlight>
                  <a:schemeClr val="lt1"/>
                </a:highlight>
              </a:rPr>
              <a:t>Tyrinėjamos organinių junginių cheminės savybės ir nurodomi reakcijų požymiai: etanolio oksidacija vario(II) oksidu, etano rūgšties sąveika su hidroksidais ir karbonatais, etiletanoato gavimas iš etano rūgšties ir etanolio. </a:t>
            </a:r>
            <a:endParaRPr sz="2000">
              <a:highlight>
                <a:schemeClr val="lt1"/>
              </a:highlight>
            </a:endParaRPr>
          </a:p>
          <a:p>
            <a:pPr indent="0" lvl="0" marL="0" rtl="0" algn="l">
              <a:spcBef>
                <a:spcPts val="1200"/>
              </a:spcBef>
              <a:spcAft>
                <a:spcPts val="1200"/>
              </a:spcAft>
              <a:buNone/>
            </a:pPr>
            <a:r>
              <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6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Organinių junginių įvairovė ir taikymas (1)</a:t>
            </a:r>
            <a:endParaRPr/>
          </a:p>
        </p:txBody>
      </p:sp>
      <p:sp>
        <p:nvSpPr>
          <p:cNvPr id="399" name="Google Shape;399;p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highlight>
                  <a:schemeClr val="lt1"/>
                </a:highlight>
              </a:rPr>
              <a:t>Aptariamos organinių medžiagų taikymo sritys: energetikos pramonė, vaistų gamyba, kosmetikos ir maisto pramonė bei pagrindžiama atsakingo vartojimo svarba.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Argumentuotai diskutuojama apie kylančias sveikatos, socialines, ekonomines, kultūrines problemas dėl alkoholio, tabako gaminių ir psichotropinių (narkotinių) medžiagų vartojimo. </a:t>
            </a:r>
            <a:endParaRPr sz="2000">
              <a:highlight>
                <a:schemeClr val="lt1"/>
              </a:highlight>
            </a:endParaRPr>
          </a:p>
          <a:p>
            <a:pPr indent="0" lvl="0" marL="457200" rtl="0" algn="l">
              <a:spcBef>
                <a:spcPts val="1200"/>
              </a:spcBef>
              <a:spcAft>
                <a:spcPts val="1200"/>
              </a:spcAft>
              <a:buNone/>
            </a:pPr>
            <a:r>
              <a:t/>
            </a:r>
            <a:endParaRPr sz="2200">
              <a:highlight>
                <a:schemeClr val="lt1"/>
              </a:highlight>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7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Organinių junginių įvairovė ir taikymas (2)</a:t>
            </a:r>
            <a:endParaRPr/>
          </a:p>
        </p:txBody>
      </p:sp>
      <p:sp>
        <p:nvSpPr>
          <p:cNvPr id="405" name="Google Shape;405;p7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highlight>
                  <a:schemeClr val="lt1"/>
                </a:highlight>
              </a:rPr>
              <a:t>Apibūdinami polimerai kaip makromolekulės, sudarytos iš daugelio pasikartojančių grandžių. Tyrinėjamas polieteno ir vilnos degimo požymių skirtumas. </a:t>
            </a:r>
            <a:endParaRPr sz="2000">
              <a:highlight>
                <a:schemeClr val="lt1"/>
              </a:highlight>
            </a:endParaRPr>
          </a:p>
          <a:p>
            <a:pPr indent="-355600" lvl="0" marL="457200" rtl="0" algn="l">
              <a:spcBef>
                <a:spcPts val="0"/>
              </a:spcBef>
              <a:spcAft>
                <a:spcPts val="0"/>
              </a:spcAft>
              <a:buSzPts val="2000"/>
              <a:buChar char="●"/>
            </a:pPr>
            <a:r>
              <a:rPr lang="en" sz="2000">
                <a:highlight>
                  <a:schemeClr val="lt1"/>
                </a:highlight>
              </a:rPr>
              <a:t>Nagrinėjama polieteno sandara, sintetinių ir dirbtinių pluoštų (celiuliozės, šilko, vilnos) fizikinės savybės bei panaudojimas.</a:t>
            </a:r>
            <a:endParaRPr sz="20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sp>
        <p:nvSpPr>
          <p:cNvPr id="410" name="Google Shape;410;p7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Žmogaus veiklos poveikio taikymas</a:t>
            </a:r>
            <a:endParaRPr sz="3900"/>
          </a:p>
        </p:txBody>
      </p:sp>
      <p:sp>
        <p:nvSpPr>
          <p:cNvPr id="411" name="Google Shape;411;p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highlight>
                  <a:schemeClr val="lt1"/>
                </a:highlight>
              </a:rPr>
              <a:t>Nagrinėjant miesto, šalies aplinkos teršalų sklaidos interaktyvių žemėlapių duomenis, aktualius tarptautinius aplinkos apsaugos norminius dokumentus, žaliosios chemijos principus, diskutuojama apie aplinkosauginių priemonių taikymo galimybes. </a:t>
            </a:r>
            <a:endParaRPr>
              <a:highlight>
                <a:schemeClr val="lt1"/>
              </a:highlight>
            </a:endParaRPr>
          </a:p>
          <a:p>
            <a:pPr indent="-342900" lvl="0" marL="457200" rtl="0" algn="l">
              <a:spcBef>
                <a:spcPts val="0"/>
              </a:spcBef>
              <a:spcAft>
                <a:spcPts val="0"/>
              </a:spcAft>
              <a:buSzPts val="1800"/>
              <a:buChar char="●"/>
            </a:pPr>
            <a:r>
              <a:rPr lang="en">
                <a:highlight>
                  <a:schemeClr val="lt1"/>
                </a:highlight>
              </a:rPr>
              <a:t>Nagrinėjami cheminiai reiškiniai biosferoje, siejant juos su antropogenine veikla, susidarančiais teršalais (sieros ir azoto oksidais, halogenintais angliavandeniliais, naftos produktais, pertekliniu trąšų kiekiu, ozonu žemutiniuose atmosferos sluoksniuose, sunkiaisiais metalais, paviršiaus aktyviomis medžiagomis) ir jų poveikiu aplinkai. </a:t>
            </a:r>
            <a:endParaRPr>
              <a:highlight>
                <a:schemeClr val="lt1"/>
              </a:highlight>
            </a:endParaRPr>
          </a:p>
          <a:p>
            <a:pPr indent="-342900" lvl="0" marL="457200" rtl="0" algn="l">
              <a:spcBef>
                <a:spcPts val="0"/>
              </a:spcBef>
              <a:spcAft>
                <a:spcPts val="0"/>
              </a:spcAft>
              <a:buSzPts val="1800"/>
              <a:buChar char="●"/>
            </a:pPr>
            <a:r>
              <a:rPr lang="en">
                <a:highlight>
                  <a:schemeClr val="lt1"/>
                </a:highlight>
              </a:rPr>
              <a:t>Aptariamas antrinių žaliavų (metalų, popieriaus, plastiko) atliekų perdirbimas.</a:t>
            </a:r>
            <a:endParaRPr sz="2400">
              <a:highlight>
                <a:schemeClr val="lt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Chemijos mokymas iki 8 klasės (4) 6 klasė</a:t>
            </a:r>
            <a:endParaRPr/>
          </a:p>
        </p:txBody>
      </p:sp>
      <p:sp>
        <p:nvSpPr>
          <p:cNvPr id="93" name="Google Shape;93;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9684" lvl="0" marL="457200" rtl="0" algn="l">
              <a:spcBef>
                <a:spcPts val="0"/>
              </a:spcBef>
              <a:spcAft>
                <a:spcPts val="0"/>
              </a:spcAft>
              <a:buSzPts val="2064"/>
              <a:buChar char="●"/>
            </a:pPr>
            <a:r>
              <a:rPr lang="en" sz="2064"/>
              <a:t>Aptariami medžiagų f</a:t>
            </a:r>
            <a:r>
              <a:rPr b="1" lang="en" sz="2064"/>
              <a:t>izinių ir cheminių kitimų</a:t>
            </a:r>
            <a:r>
              <a:rPr lang="en" sz="2064"/>
              <a:t> pavyzdžiai: </a:t>
            </a:r>
            <a:endParaRPr sz="2064"/>
          </a:p>
          <a:p>
            <a:pPr indent="-359684" lvl="1" marL="914400" rtl="0" algn="l">
              <a:spcBef>
                <a:spcPts val="0"/>
              </a:spcBef>
              <a:spcAft>
                <a:spcPts val="0"/>
              </a:spcAft>
              <a:buSzPts val="2064"/>
              <a:buChar char="○"/>
            </a:pPr>
            <a:r>
              <a:rPr lang="en" sz="2064"/>
              <a:t>Rūdijimas – cheminis kitimas, aptariami metalo apsaugojimo nuo rūdijimo būdai.</a:t>
            </a:r>
            <a:endParaRPr sz="2064"/>
          </a:p>
          <a:p>
            <a:pPr indent="-359684" lvl="1" marL="914400" rtl="0" algn="l">
              <a:spcBef>
                <a:spcPts val="0"/>
              </a:spcBef>
              <a:spcAft>
                <a:spcPts val="0"/>
              </a:spcAft>
              <a:buSzPts val="2064"/>
              <a:buChar char="○"/>
            </a:pPr>
            <a:r>
              <a:rPr lang="en" sz="2064"/>
              <a:t>degimas įvardijamas kaip cheminis medžiagų kitimas</a:t>
            </a:r>
            <a:endParaRPr sz="2064"/>
          </a:p>
          <a:p>
            <a:pPr indent="-359684" lvl="1" marL="914400" rtl="0" algn="l">
              <a:spcBef>
                <a:spcPts val="0"/>
              </a:spcBef>
              <a:spcAft>
                <a:spcPts val="0"/>
              </a:spcAft>
              <a:buSzPts val="2064"/>
              <a:buChar char="○"/>
            </a:pPr>
            <a:r>
              <a:rPr lang="en" sz="2064"/>
              <a:t>Aptariami naudojamo kuro pavyzdžiai… kaip galima sumažinti dėl degimo atsirandančią tarša;</a:t>
            </a:r>
            <a:endParaRPr sz="2064"/>
          </a:p>
          <a:p>
            <a:pPr indent="-359684" lvl="1" marL="914400" rtl="0" algn="l">
              <a:spcBef>
                <a:spcPts val="0"/>
              </a:spcBef>
              <a:spcAft>
                <a:spcPts val="0"/>
              </a:spcAft>
              <a:buSzPts val="2064"/>
              <a:buChar char="○"/>
            </a:pPr>
            <a:r>
              <a:rPr lang="en" sz="2064"/>
              <a:t>Aiškinamasi, koks puvimo vaidmuo biologiniuose medžiagų ir elementų cikluose.</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7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700">
                <a:latin typeface="Roboto"/>
                <a:ea typeface="Roboto"/>
                <a:cs typeface="Roboto"/>
                <a:sym typeface="Roboto"/>
              </a:rPr>
              <a:t>Tarša plastikais</a:t>
            </a:r>
            <a:endParaRPr sz="3900"/>
          </a:p>
        </p:txBody>
      </p:sp>
      <p:sp>
        <p:nvSpPr>
          <p:cNvPr id="417" name="Google Shape;417;p72"/>
          <p:cNvSpPr txBox="1"/>
          <p:nvPr>
            <p:ph idx="1" type="body"/>
          </p:nvPr>
        </p:nvSpPr>
        <p:spPr>
          <a:xfrm>
            <a:off x="421225" y="1494599"/>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highlight>
                  <a:schemeClr val="lt1"/>
                </a:highlight>
              </a:rPr>
              <a:t>Siejant su žmogaus veikla, nurodomos plastikų mikro ir makrotaršos priežastys ir padariniai, pavyzdžiui, dreifuojančios atliekų salos, mikroplastikai organizmuose ir kt. </a:t>
            </a:r>
            <a:endParaRPr>
              <a:highlight>
                <a:schemeClr val="lt1"/>
              </a:highlight>
            </a:endParaRPr>
          </a:p>
          <a:p>
            <a:pPr indent="-342900" lvl="0" marL="457200" rtl="0" algn="l">
              <a:spcBef>
                <a:spcPts val="0"/>
              </a:spcBef>
              <a:spcAft>
                <a:spcPts val="0"/>
              </a:spcAft>
              <a:buSzPts val="1800"/>
              <a:buChar char="●"/>
            </a:pPr>
            <a:r>
              <a:rPr lang="en">
                <a:highlight>
                  <a:schemeClr val="lt1"/>
                </a:highlight>
              </a:rPr>
              <a:t>Diskutuojama apie tai, kaip sumažinti plastikų naudojimą.</a:t>
            </a:r>
            <a:endParaRPr>
              <a:highlight>
                <a:schemeClr val="lt1"/>
              </a:highlight>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73"/>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11</a:t>
            </a:r>
            <a:r>
              <a:rPr lang="en"/>
              <a:t> klasės naujovės</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7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Atnaujintos programos ir chemijos VBE</a:t>
            </a:r>
            <a:endParaRPr/>
          </a:p>
        </p:txBody>
      </p:sp>
      <p:sp>
        <p:nvSpPr>
          <p:cNvPr id="428" name="Google Shape;428;p7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a:p>
          <a:p>
            <a:pPr indent="-342900" lvl="0" marL="457200" rtl="0" algn="l">
              <a:spcBef>
                <a:spcPts val="1200"/>
              </a:spcBef>
              <a:spcAft>
                <a:spcPts val="0"/>
              </a:spcAft>
              <a:buSzPts val="1800"/>
              <a:buChar char="●"/>
            </a:pPr>
            <a:r>
              <a:rPr lang="en"/>
              <a:t>Nuo 2024-2025 mokslo metų mokiniai chemijos VBE laikys pagal atnaujintas programas. Atskiros egzamino programos nebus.</a:t>
            </a:r>
            <a:endParaRPr/>
          </a:p>
          <a:p>
            <a:pPr indent="0" lvl="0" marL="457200" rtl="0" algn="l">
              <a:spcBef>
                <a:spcPts val="1200"/>
              </a:spcBef>
              <a:spcAft>
                <a:spcPts val="0"/>
              </a:spcAft>
              <a:buNone/>
            </a:pPr>
            <a:r>
              <a:t/>
            </a:r>
            <a:endParaRPr/>
          </a:p>
          <a:p>
            <a:pPr indent="-342900" lvl="0" marL="457200" rtl="0" algn="l">
              <a:spcBef>
                <a:spcPts val="1200"/>
              </a:spcBef>
              <a:spcAft>
                <a:spcPts val="0"/>
              </a:spcAft>
              <a:buSzPts val="1800"/>
              <a:buChar char="●"/>
            </a:pPr>
            <a:r>
              <a:rPr lang="en"/>
              <a:t>Svarbūs yra ne tik dabartinės ir atnaujintos chemijos programų skirtumai, bet ir egzamino bei atnaujintos programos skirtumai.</a:t>
            </a:r>
            <a:endParaRPr/>
          </a:p>
        </p:txBody>
      </p:sp>
      <p:sp>
        <p:nvSpPr>
          <p:cNvPr id="429" name="Google Shape;429;p7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7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Atnaujintos</a:t>
            </a:r>
            <a:r>
              <a:rPr lang="en"/>
              <a:t> programos 11 klasės turinys</a:t>
            </a:r>
            <a:endParaRPr/>
          </a:p>
        </p:txBody>
      </p:sp>
      <p:sp>
        <p:nvSpPr>
          <p:cNvPr id="435" name="Google Shape;435;p75"/>
          <p:cNvSpPr txBox="1"/>
          <p:nvPr>
            <p:ph idx="1" type="body"/>
          </p:nvPr>
        </p:nvSpPr>
        <p:spPr>
          <a:xfrm>
            <a:off x="387900" y="1489825"/>
            <a:ext cx="4315800" cy="3078900"/>
          </a:xfrm>
          <a:prstGeom prst="rect">
            <a:avLst/>
          </a:prstGeom>
        </p:spPr>
        <p:txBody>
          <a:bodyPr anchorCtr="0" anchor="t" bIns="91425" lIns="91425" spcFirstLastPara="1" rIns="91425" wrap="square" tIns="91425">
            <a:normAutofit fontScale="25000" lnSpcReduction="20000"/>
          </a:bodyPr>
          <a:lstStyle/>
          <a:p>
            <a:pPr indent="-342900" lvl="0" marL="457200" rtl="0" algn="l">
              <a:spcBef>
                <a:spcPts val="1200"/>
              </a:spcBef>
              <a:spcAft>
                <a:spcPts val="0"/>
              </a:spcAft>
              <a:buSzPct val="100000"/>
              <a:buChar char="❖"/>
            </a:pPr>
            <a:r>
              <a:rPr lang="en" sz="7200"/>
              <a:t>Bendrieji organinės chemijos pagrindai</a:t>
            </a:r>
            <a:endParaRPr sz="7200"/>
          </a:p>
          <a:p>
            <a:pPr indent="-342900" lvl="0" marL="457200" rtl="0" algn="l">
              <a:spcBef>
                <a:spcPts val="0"/>
              </a:spcBef>
              <a:spcAft>
                <a:spcPts val="0"/>
              </a:spcAft>
              <a:buSzPct val="100000"/>
              <a:buChar char="❖"/>
            </a:pPr>
            <a:r>
              <a:rPr lang="en" sz="7200"/>
              <a:t>Gamtiniai angliavandenilių šaltiniai</a:t>
            </a:r>
            <a:endParaRPr sz="7200"/>
          </a:p>
          <a:p>
            <a:pPr indent="-342900" lvl="0" marL="457200" rtl="0" algn="l">
              <a:spcBef>
                <a:spcPts val="0"/>
              </a:spcBef>
              <a:spcAft>
                <a:spcPts val="0"/>
              </a:spcAft>
              <a:buSzPct val="100000"/>
              <a:buChar char="❖"/>
            </a:pPr>
            <a:r>
              <a:rPr lang="en" sz="7200"/>
              <a:t>Funkcinės grupės ir organinių junginių klasės</a:t>
            </a:r>
            <a:endParaRPr sz="7200"/>
          </a:p>
          <a:p>
            <a:pPr indent="-342900" lvl="0" marL="457200" rtl="0" algn="l">
              <a:spcBef>
                <a:spcPts val="0"/>
              </a:spcBef>
              <a:spcAft>
                <a:spcPts val="0"/>
              </a:spcAft>
              <a:buSzPct val="100000"/>
              <a:buChar char="❖"/>
            </a:pPr>
            <a:r>
              <a:rPr lang="en" sz="7200"/>
              <a:t>Homologija ir izomerija</a:t>
            </a:r>
            <a:endParaRPr sz="7200"/>
          </a:p>
          <a:p>
            <a:pPr indent="-342900" lvl="0" marL="457200" rtl="0" algn="l">
              <a:spcBef>
                <a:spcPts val="0"/>
              </a:spcBef>
              <a:spcAft>
                <a:spcPts val="0"/>
              </a:spcAft>
              <a:buSzPct val="100000"/>
              <a:buChar char="❖"/>
            </a:pPr>
            <a:r>
              <a:rPr lang="en" sz="7200"/>
              <a:t>Praktinis organinių junginių gavimas, fizikinės savybės ir kokybinės atpažinimo reakcijos</a:t>
            </a:r>
            <a:endParaRPr sz="7200"/>
          </a:p>
          <a:p>
            <a:pPr indent="0" lvl="0" marL="0" rtl="0" algn="l">
              <a:spcBef>
                <a:spcPts val="1200"/>
              </a:spcBef>
              <a:spcAft>
                <a:spcPts val="0"/>
              </a:spcAft>
              <a:buNone/>
            </a:pPr>
            <a:r>
              <a:t/>
            </a:r>
            <a:endParaRPr sz="4815"/>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436" name="Google Shape;436;p75"/>
          <p:cNvSpPr txBox="1"/>
          <p:nvPr>
            <p:ph idx="2" type="body"/>
          </p:nvPr>
        </p:nvSpPr>
        <p:spPr>
          <a:xfrm>
            <a:off x="5124350" y="1489825"/>
            <a:ext cx="3744900" cy="3078900"/>
          </a:xfrm>
          <a:prstGeom prst="rect">
            <a:avLst/>
          </a:prstGeom>
        </p:spPr>
        <p:txBody>
          <a:bodyPr anchorCtr="0" anchor="t" bIns="91425" lIns="91425" spcFirstLastPara="1" rIns="91425" wrap="square" tIns="91425">
            <a:normAutofit/>
          </a:bodyPr>
          <a:lstStyle/>
          <a:p>
            <a:pPr indent="-348444" lvl="0" marL="457200" rtl="0" algn="l">
              <a:spcBef>
                <a:spcPts val="1200"/>
              </a:spcBef>
              <a:spcAft>
                <a:spcPts val="0"/>
              </a:spcAft>
              <a:buSzPts val="1887"/>
              <a:buChar char="❖"/>
            </a:pPr>
            <a:r>
              <a:rPr lang="en" sz="1887"/>
              <a:t>Organinių junginių tyrimo metodai</a:t>
            </a:r>
            <a:endParaRPr sz="1887"/>
          </a:p>
          <a:p>
            <a:pPr indent="-348444" lvl="0" marL="457200" rtl="0" algn="l">
              <a:spcBef>
                <a:spcPts val="0"/>
              </a:spcBef>
              <a:spcAft>
                <a:spcPts val="0"/>
              </a:spcAft>
              <a:buSzPts val="1887"/>
              <a:buChar char="❖"/>
            </a:pPr>
            <a:r>
              <a:rPr lang="en" sz="1887"/>
              <a:t>Organinės chemijos reakcijų mechanizmai</a:t>
            </a:r>
            <a:endParaRPr sz="1887"/>
          </a:p>
          <a:p>
            <a:pPr indent="-348444" lvl="0" marL="457200" rtl="0" algn="l">
              <a:spcBef>
                <a:spcPts val="0"/>
              </a:spcBef>
              <a:spcAft>
                <a:spcPts val="0"/>
              </a:spcAft>
              <a:buSzPts val="1887"/>
              <a:buChar char="❖"/>
            </a:pPr>
            <a:r>
              <a:rPr lang="en" sz="1887"/>
              <a:t>Pagrindinės organinės chemijos reakcijos</a:t>
            </a:r>
            <a:endParaRPr sz="1887"/>
          </a:p>
          <a:p>
            <a:pPr indent="-348444" lvl="0" marL="457200" rtl="0" algn="l">
              <a:spcBef>
                <a:spcPts val="0"/>
              </a:spcBef>
              <a:spcAft>
                <a:spcPts val="0"/>
              </a:spcAft>
              <a:buSzPts val="1887"/>
              <a:buChar char="❖"/>
            </a:pPr>
            <a:r>
              <a:rPr lang="en" sz="1887"/>
              <a:t>Gyvybės chemija</a:t>
            </a:r>
            <a:endParaRPr sz="265"/>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457200" rtl="0" algn="ctr">
              <a:lnSpc>
                <a:spcPct val="115000"/>
              </a:lnSpc>
              <a:spcBef>
                <a:spcPts val="1200"/>
              </a:spcBef>
              <a:spcAft>
                <a:spcPts val="1200"/>
              </a:spcAft>
              <a:buNone/>
            </a:pPr>
            <a:r>
              <a:rPr lang="en" sz="3180">
                <a:latin typeface="Roboto"/>
                <a:ea typeface="Roboto"/>
                <a:cs typeface="Roboto"/>
                <a:sym typeface="Roboto"/>
              </a:rPr>
              <a:t>Bendrieji organinės chemijos pagrindai</a:t>
            </a:r>
            <a:endParaRPr sz="100"/>
          </a:p>
        </p:txBody>
      </p:sp>
      <p:sp>
        <p:nvSpPr>
          <p:cNvPr id="442" name="Google Shape;442;p76"/>
          <p:cNvSpPr txBox="1"/>
          <p:nvPr>
            <p:ph idx="1" type="body"/>
          </p:nvPr>
        </p:nvSpPr>
        <p:spPr>
          <a:xfrm>
            <a:off x="387900" y="1458249"/>
            <a:ext cx="8368200" cy="1417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Plėtojamos žinios apie anglies atomo sandarą, jo išorinio sluoksnio elektronų išsidėstymą: </a:t>
            </a:r>
            <a:r>
              <a:rPr b="1" lang="en" sz="2200"/>
              <a:t>elektronų konfigūraciją</a:t>
            </a:r>
            <a:r>
              <a:rPr lang="en" sz="2200"/>
              <a:t>,</a:t>
            </a:r>
            <a:r>
              <a:rPr lang="en"/>
              <a:t> orbitalių formas (s, p), hibridizaciją (sp</a:t>
            </a:r>
            <a:r>
              <a:rPr baseline="30000" lang="en"/>
              <a:t>3</a:t>
            </a:r>
            <a:r>
              <a:rPr lang="en"/>
              <a:t>, sp</a:t>
            </a:r>
            <a:r>
              <a:rPr baseline="30000" lang="en"/>
              <a:t>2</a:t>
            </a:r>
            <a:r>
              <a:rPr lang="en"/>
              <a:t>, sp) ir kampus tarp hibridinių orbitalių. </a:t>
            </a:r>
            <a:r>
              <a:rPr lang="en" sz="1700"/>
              <a:t>Naudojantis pateikta informacija, lyginami viengubųjų, dvigubųjų ir trigubųjų ryšių ilgiai ir stiprumas.</a:t>
            </a:r>
            <a:endParaRPr sz="1700"/>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457200" rtl="0" algn="ctr">
              <a:lnSpc>
                <a:spcPct val="115000"/>
              </a:lnSpc>
              <a:spcBef>
                <a:spcPts val="1200"/>
              </a:spcBef>
              <a:spcAft>
                <a:spcPts val="1200"/>
              </a:spcAft>
              <a:buNone/>
            </a:pPr>
            <a:r>
              <a:rPr lang="en" sz="2250">
                <a:uFill>
                  <a:noFill/>
                </a:uFill>
                <a:latin typeface="Roboto"/>
                <a:ea typeface="Roboto"/>
                <a:cs typeface="Roboto"/>
                <a:sym typeface="Roboto"/>
                <a:hlinkClick r:id="rId3"/>
              </a:rPr>
              <a:t> Angliavandenilių sandara ir pavadinimai</a:t>
            </a:r>
            <a:endParaRPr sz="3450"/>
          </a:p>
        </p:txBody>
      </p:sp>
      <p:sp>
        <p:nvSpPr>
          <p:cNvPr id="448" name="Google Shape;448;p77"/>
          <p:cNvSpPr txBox="1"/>
          <p:nvPr>
            <p:ph idx="1" type="body"/>
          </p:nvPr>
        </p:nvSpPr>
        <p:spPr>
          <a:xfrm>
            <a:off x="387900" y="1458249"/>
            <a:ext cx="8368200" cy="3155700"/>
          </a:xfrm>
          <a:prstGeom prst="rect">
            <a:avLst/>
          </a:prstGeom>
        </p:spPr>
        <p:txBody>
          <a:bodyPr anchorCtr="0" anchor="t" bIns="91425" lIns="91425" spcFirstLastPara="1" rIns="91425" wrap="square" tIns="91425">
            <a:spAutoFit/>
          </a:bodyPr>
          <a:lstStyle/>
          <a:p>
            <a:pPr indent="0" lvl="0" marL="0" rtl="0" algn="l">
              <a:spcBef>
                <a:spcPts val="0"/>
              </a:spcBef>
              <a:spcAft>
                <a:spcPts val="1200"/>
              </a:spcAft>
              <a:buNone/>
            </a:pPr>
            <a:r>
              <a:rPr lang="en" sz="1650"/>
              <a:t>Mokomasi klasifikuoti angliavandenilius į sočiuosius, nesočiuosius ir aromatinius. Aiškinamasi metano, etano, eteno, etino, benzeno molekulių erdvinė sandara ir jose susidarantys sigma (σ) ir pi (π) ryšiai tarp anglies atomų. Mokomasi pavadinti nešakotosios grandinės alkanus (nuo C</a:t>
            </a:r>
            <a:r>
              <a:rPr lang="en" sz="1400"/>
              <a:t>1</a:t>
            </a:r>
            <a:r>
              <a:rPr lang="en" sz="1650"/>
              <a:t> iki C</a:t>
            </a:r>
            <a:r>
              <a:rPr lang="en" sz="1400"/>
              <a:t>10</a:t>
            </a:r>
            <a:r>
              <a:rPr lang="en" sz="1650"/>
              <a:t> ), alkenus ir alkinus (nuo C</a:t>
            </a:r>
            <a:r>
              <a:rPr lang="en" sz="1400"/>
              <a:t>2</a:t>
            </a:r>
            <a:r>
              <a:rPr lang="en" sz="1650"/>
              <a:t> iki C</a:t>
            </a:r>
            <a:r>
              <a:rPr lang="en" sz="1400"/>
              <a:t>10</a:t>
            </a:r>
            <a:r>
              <a:rPr lang="en" sz="1650"/>
              <a:t>) pagal IUPAC nomenklatūrą ir užrašyti jų molekulines, sutrumpintąsias ir nesutrumpintąsias struktūrines bei </a:t>
            </a:r>
            <a:r>
              <a:rPr b="1" lang="en" sz="2150"/>
              <a:t>skeletines formules</a:t>
            </a:r>
            <a:r>
              <a:rPr b="1" lang="en" sz="1650"/>
              <a:t>.</a:t>
            </a:r>
            <a:r>
              <a:rPr lang="en" sz="1650"/>
              <a:t> Aptariami konjuguotieji ryšiai benzeno molekulės pavyzdžiu. Remiantis anglies, vandenilio, deguonies, azoto ir halogenų atomų valentingumu, mokomasi atpažinti ir sudaryti įvairių organinių junginių molekulių modelius ir pagal juos užrašyti molekulines, sutrumpintąsias ir nesutrumpintąsias struktūrines, skeletines formules.</a:t>
            </a:r>
            <a:endParaRPr sz="205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78"/>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ctr">
              <a:lnSpc>
                <a:spcPct val="115000"/>
              </a:lnSpc>
              <a:spcBef>
                <a:spcPts val="1200"/>
              </a:spcBef>
              <a:spcAft>
                <a:spcPts val="0"/>
              </a:spcAft>
              <a:buNone/>
            </a:pPr>
            <a:r>
              <a:rPr lang="en" sz="1100">
                <a:solidFill>
                  <a:srgbClr val="000000"/>
                </a:solidFill>
                <a:latin typeface="Arial"/>
                <a:ea typeface="Arial"/>
                <a:cs typeface="Arial"/>
                <a:sym typeface="Arial"/>
              </a:rPr>
              <a:t>·</a:t>
            </a:r>
            <a:r>
              <a:rPr lang="en" sz="700">
                <a:solidFill>
                  <a:srgbClr val="000000"/>
                </a:solidFill>
                <a:latin typeface="Times New Roman"/>
                <a:ea typeface="Times New Roman"/>
                <a:cs typeface="Times New Roman"/>
                <a:sym typeface="Times New Roman"/>
              </a:rPr>
              <a:t>     </a:t>
            </a:r>
            <a:r>
              <a:rPr lang="en" sz="2033">
                <a:latin typeface="Times New Roman"/>
                <a:ea typeface="Times New Roman"/>
                <a:cs typeface="Times New Roman"/>
                <a:sym typeface="Times New Roman"/>
              </a:rPr>
              <a:t>   </a:t>
            </a:r>
            <a:r>
              <a:rPr lang="en" sz="2433">
                <a:latin typeface="Arial"/>
                <a:ea typeface="Arial"/>
                <a:cs typeface="Arial"/>
                <a:sym typeface="Arial"/>
              </a:rPr>
              <a:t>Iškastinis kuras ir jo perdirbimas</a:t>
            </a:r>
            <a:endParaRPr sz="2433">
              <a:latin typeface="Arial"/>
              <a:ea typeface="Arial"/>
              <a:cs typeface="Arial"/>
              <a:sym typeface="Arial"/>
            </a:endParaRPr>
          </a:p>
          <a:p>
            <a:pPr indent="0" lvl="0" marL="0" rtl="0" algn="l">
              <a:spcBef>
                <a:spcPts val="1200"/>
              </a:spcBef>
              <a:spcAft>
                <a:spcPts val="0"/>
              </a:spcAft>
              <a:buNone/>
            </a:pPr>
            <a:r>
              <a:t/>
            </a:r>
            <a:endParaRPr sz="1100">
              <a:solidFill>
                <a:srgbClr val="000000"/>
              </a:solidFill>
              <a:latin typeface="Arial"/>
              <a:ea typeface="Arial"/>
              <a:cs typeface="Arial"/>
              <a:sym typeface="Arial"/>
            </a:endParaRPr>
          </a:p>
        </p:txBody>
      </p:sp>
      <p:sp>
        <p:nvSpPr>
          <p:cNvPr id="454" name="Google Shape;454;p7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50"/>
              <a:t>Aptariamos iškastinio kuro rūšys, taip pat ir esančios Lietuvoje: nafta, gamtinės dujos, durpės, </a:t>
            </a:r>
            <a:r>
              <a:rPr b="1" lang="en" sz="2050"/>
              <a:t>skalūnų dujos</a:t>
            </a:r>
            <a:r>
              <a:rPr lang="en" sz="1650"/>
              <a:t>. Nurodoma, kuriuos organinius junginius galima išskirti iš gamtinių dujų ir naftos. Nagrinėjamas naftos distiliavimas ir naftos frakcijų perdirbimo būdas (krekingas). Mokomasi užrašyti ir išlyginti krekingo reakcijų lygtis molekulinėmis formulėmis. Apibūdinamos naftos ir jos perdirbimo produktų naudojimo sritys (energijos gavimas, žaliava organinių junginių sintezei). Kritiškai vertinamas iškastinio kuro naudojimas ir jo naudojimo padariniai. Nurodomi alternatyvūs energijos šaltiniai: vandenilio energetika, branduolinis kuras, atsinaujinantys energijos ištekliai (saulė, vėjas, vanduo). Apibūdinamos šių šaltinių taikymo galimybės Lietuvoje.</a:t>
            </a:r>
            <a:endParaRPr sz="2400"/>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7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650">
                <a:uFill>
                  <a:noFill/>
                </a:uFill>
                <a:latin typeface="Roboto"/>
                <a:ea typeface="Roboto"/>
                <a:cs typeface="Roboto"/>
                <a:sym typeface="Roboto"/>
                <a:hlinkClick r:id="rId3"/>
              </a:rPr>
              <a:t>Angliavandenilių degimas</a:t>
            </a:r>
            <a:endParaRPr sz="3550"/>
          </a:p>
        </p:txBody>
      </p:sp>
      <p:sp>
        <p:nvSpPr>
          <p:cNvPr id="460" name="Google Shape;460;p7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850"/>
              <a:t>Mokomasi užrašyti angliavandenilių degimo bendrąsias lygtis molekulinėmis formulėmis, kai susidaro anglies(IV) oksidas arba anglies(II) oksidas ir vanduo. Įvardijamos termocheminės reakcijų lygtys ir pagal jas mokomasi skirstyti reakcijas į egzotermines ir endotermines. </a:t>
            </a:r>
            <a:r>
              <a:rPr b="1" lang="en" sz="2050"/>
              <a:t>Visuose skaičiavimuose taikomos reikšminių skaitmenų nustatymo taisyklės.</a:t>
            </a:r>
            <a:r>
              <a:rPr lang="en" sz="1850"/>
              <a:t> Remiantis termochemine reakcijos lygtimi, mokomasi apskaičiuoti išskirtos arba sunaudotos šilumos ir (ar) medžiagos kiekį.</a:t>
            </a:r>
            <a:endParaRPr sz="2600"/>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8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250">
                <a:uFill>
                  <a:noFill/>
                </a:uFill>
                <a:latin typeface="Roboto"/>
                <a:ea typeface="Roboto"/>
                <a:cs typeface="Roboto"/>
                <a:sym typeface="Roboto"/>
                <a:hlinkClick r:id="rId3"/>
              </a:rPr>
              <a:t>Funkcinės grupės ir organinių junginių klasės</a:t>
            </a:r>
            <a:endParaRPr sz="4200"/>
          </a:p>
        </p:txBody>
      </p:sp>
      <p:sp>
        <p:nvSpPr>
          <p:cNvPr id="466" name="Google Shape;466;p8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950"/>
              <a:t>Nagrinėjamos funkcinės grupės: halogenų atomai, hidroksigrupė, karbonilgrupė (aldehido grupė, ketono grupė), karboksigrupė, aminogrupė ir esterinė grupė. Aptariama, kad funkcinė grupė lemia specifines fizikines ir chemines savybes organinių junginių klasių: halogenalkanų, alkoholių, aldehidų, ketonų, karboksirūgščių, esterių ir aminų. Užrašomos įvairių organinių junginių klasių narių molekulinės, sutrumpintosios ir nesutrumpintosios struktūrinės bei skeletinės formulės.</a:t>
            </a:r>
            <a:endParaRPr sz="2700"/>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8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050">
                <a:uFill>
                  <a:noFill/>
                </a:uFill>
                <a:latin typeface="Roboto"/>
                <a:ea typeface="Roboto"/>
                <a:cs typeface="Roboto"/>
                <a:sym typeface="Roboto"/>
                <a:hlinkClick r:id="rId3"/>
              </a:rPr>
              <a:t> Organinių junginių pavadinimų sudarymo taisyklės</a:t>
            </a:r>
            <a:endParaRPr sz="4000"/>
          </a:p>
        </p:txBody>
      </p:sp>
      <p:sp>
        <p:nvSpPr>
          <p:cNvPr id="472" name="Google Shape;472;p8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50"/>
              <a:t>Nagrinėjamos pagrindinės IUPAC junginių (iki C</a:t>
            </a:r>
            <a:r>
              <a:rPr lang="en" sz="1300"/>
              <a:t>10</a:t>
            </a:r>
            <a:r>
              <a:rPr lang="en" sz="1550"/>
              <a:t>  ilgiausioje grandinėje), turinčių metilo ir etilo pakaitų, pavadinimų sudarymo taisyklės. Jas taikant, mokomasi pavadinti organinius junginius, priklausančius klasėms: alkanų, alkenų, alkinų, alkoholių, karbonilinių junginių, karboksirūgščių, aminorūgščių. Pagal IUPAC nomenklatūrą mokomasi pavadinti įvairius halogenintus angliavandenilius, turinčius iki dviejų halogenų atomų. Pagal IUPAC nomenklatūrą mokomasi pavadinti esterius, turinčius iki 5 anglies atomų su nešakotais alkilų pakaitais. Netaikant IUPAC reikalavimo vartoti padėties nuorodą N,- mokomasi pavadinti aminus, turinčius iki 5 anglies atomų molekulėje ir tik metilo ir etilo pakaitus. Nurodomi trivialieji organinių junginių pavadinimai: stirenas, etilenglikolis, glicerolis, formaldehidas, acetonas, skruzdžių rūgštis, acto rūgštis, anilinas.</a:t>
            </a:r>
            <a:endParaRPr sz="23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Atnaujintos programos 8 kl. mokymosi turinys</a:t>
            </a:r>
            <a:endParaRPr/>
          </a:p>
        </p:txBody>
      </p:sp>
      <p:sp>
        <p:nvSpPr>
          <p:cNvPr id="99" name="Google Shape;99;p19"/>
          <p:cNvSpPr txBox="1"/>
          <p:nvPr>
            <p:ph idx="1" type="body"/>
          </p:nvPr>
        </p:nvSpPr>
        <p:spPr>
          <a:xfrm>
            <a:off x="387900" y="1398399"/>
            <a:ext cx="8368200" cy="3078900"/>
          </a:xfrm>
          <a:prstGeom prst="rect">
            <a:avLst/>
          </a:prstGeom>
        </p:spPr>
        <p:txBody>
          <a:bodyPr anchorCtr="0" anchor="t" bIns="91425" lIns="91425" spcFirstLastPara="1" rIns="91425" wrap="square" tIns="91425">
            <a:normAutofit/>
          </a:bodyPr>
          <a:lstStyle/>
          <a:p>
            <a:pPr indent="-381000" lvl="0" marL="457200" rtl="0" algn="l">
              <a:spcBef>
                <a:spcPts val="0"/>
              </a:spcBef>
              <a:spcAft>
                <a:spcPts val="0"/>
              </a:spcAft>
              <a:buSzPts val="2400"/>
              <a:buAutoNum type="arabicPeriod"/>
            </a:pPr>
            <a:r>
              <a:rPr lang="en" sz="2400"/>
              <a:t>Atomo sandara</a:t>
            </a:r>
            <a:endParaRPr sz="2400"/>
          </a:p>
          <a:p>
            <a:pPr indent="-381000" lvl="0" marL="457200" rtl="0" algn="l">
              <a:spcBef>
                <a:spcPts val="0"/>
              </a:spcBef>
              <a:spcAft>
                <a:spcPts val="0"/>
              </a:spcAft>
              <a:buSzPts val="2400"/>
              <a:buAutoNum type="arabicPeriod"/>
            </a:pPr>
            <a:r>
              <a:rPr lang="en" sz="2400"/>
              <a:t>Periodinis dėsnis</a:t>
            </a:r>
            <a:endParaRPr sz="2400"/>
          </a:p>
          <a:p>
            <a:pPr indent="-381000" lvl="0" marL="457200" rtl="0" algn="l">
              <a:spcBef>
                <a:spcPts val="0"/>
              </a:spcBef>
              <a:spcAft>
                <a:spcPts val="0"/>
              </a:spcAft>
              <a:buSzPts val="2400"/>
              <a:buAutoNum type="arabicPeriod"/>
            </a:pPr>
            <a:r>
              <a:rPr lang="en" sz="2400"/>
              <a:t>Cheminė formulė</a:t>
            </a:r>
            <a:endParaRPr sz="2400"/>
          </a:p>
          <a:p>
            <a:pPr indent="-381000" lvl="0" marL="457200" rtl="0" algn="l">
              <a:spcBef>
                <a:spcPts val="0"/>
              </a:spcBef>
              <a:spcAft>
                <a:spcPts val="0"/>
              </a:spcAft>
              <a:buSzPts val="2400"/>
              <a:buAutoNum type="arabicPeriod"/>
            </a:pPr>
            <a:r>
              <a:rPr lang="en" sz="2400"/>
              <a:t>Cheminiai ryšiai</a:t>
            </a:r>
            <a:endParaRPr sz="2400"/>
          </a:p>
          <a:p>
            <a:pPr indent="-381000" lvl="0" marL="457200" rtl="0" algn="l">
              <a:spcBef>
                <a:spcPts val="0"/>
              </a:spcBef>
              <a:spcAft>
                <a:spcPts val="0"/>
              </a:spcAft>
              <a:buSzPts val="2400"/>
              <a:buAutoNum type="arabicPeriod"/>
            </a:pPr>
            <a:r>
              <a:rPr lang="en" sz="2400"/>
              <a:t>Cheminės reakcijos</a:t>
            </a:r>
            <a:endParaRPr sz="2400"/>
          </a:p>
          <a:p>
            <a:pPr indent="-381000" lvl="0" marL="457200" rtl="0" algn="l">
              <a:spcBef>
                <a:spcPts val="0"/>
              </a:spcBef>
              <a:spcAft>
                <a:spcPts val="0"/>
              </a:spcAft>
              <a:buSzPts val="2400"/>
              <a:buAutoNum type="arabicPeriod"/>
            </a:pPr>
            <a:r>
              <a:rPr lang="en" sz="2400"/>
              <a:t>Cheminių reakcijų energijos virsmai.</a:t>
            </a:r>
            <a:endParaRPr sz="2400"/>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8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550">
                <a:uFill>
                  <a:noFill/>
                </a:uFill>
                <a:latin typeface="Roboto"/>
                <a:ea typeface="Roboto"/>
                <a:cs typeface="Roboto"/>
                <a:sym typeface="Roboto"/>
                <a:hlinkClick r:id="rId3"/>
              </a:rPr>
              <a:t> Homologija</a:t>
            </a:r>
            <a:endParaRPr sz="4500"/>
          </a:p>
        </p:txBody>
      </p:sp>
      <p:sp>
        <p:nvSpPr>
          <p:cNvPr id="478" name="Google Shape;478;p82"/>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50"/>
              <a:t>Aiškinamasi, kas yra homologai ir homologinės eilės. Mokomasi taikyti alkanų, alkenų ir alkinų homologinės eilės bendrąsias formules, sudaryti nurodytos organinių junginių klasės homologinę eilę, nustatyti molekulinę formulę pagal bendrąją junginių klasės formulę. Plėtojami organinių junginių empirinių ir molekulinių formulių nustatymo gebėjimai, kai žinomos elementų masių dalys arba degimo reakcijų produktų masė, kiekis ir (ar) dujų tūris (standartinėmis sąlygomis). Remiantis dujų molinių masių santykiu, mokomasi apskaičiuoti nežinomo junginio molinę masę.</a:t>
            </a:r>
            <a:endParaRPr sz="2500"/>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2" name="Shape 482"/>
        <p:cNvGrpSpPr/>
        <p:nvPr/>
      </p:nvGrpSpPr>
      <p:grpSpPr>
        <a:xfrm>
          <a:off x="0" y="0"/>
          <a:ext cx="0" cy="0"/>
          <a:chOff x="0" y="0"/>
          <a:chExt cx="0" cy="0"/>
        </a:xfrm>
      </p:grpSpPr>
      <p:sp>
        <p:nvSpPr>
          <p:cNvPr id="483" name="Google Shape;483;p8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650">
                <a:uFill>
                  <a:noFill/>
                </a:uFill>
                <a:latin typeface="Roboto"/>
                <a:ea typeface="Roboto"/>
                <a:cs typeface="Roboto"/>
                <a:sym typeface="Roboto"/>
                <a:hlinkClick r:id="rId3"/>
              </a:rPr>
              <a:t>Izomerija</a:t>
            </a:r>
            <a:endParaRPr sz="4600"/>
          </a:p>
        </p:txBody>
      </p:sp>
      <p:sp>
        <p:nvSpPr>
          <p:cNvPr id="484" name="Google Shape;484;p8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50"/>
              <a:t>Apibūdinama izomerija ir jos rūšys (struktūrinė ir erdvinė). Mokomasi užrašyti alkanų, alkenų, alkinų, alkoholių, karbonilinių junginių, karboksirūgščių, aminų ir aminorūgščių struktūrinių izomerų (grandinės, pakaitų padėties, dvigubojo ir (ar) trigubojo ryšio padėties, funkcinės grupės padėties) nesutrumpintąsias ir sutrumpintąsias struktūrines bei </a:t>
            </a:r>
            <a:r>
              <a:rPr b="1" lang="en" sz="1850"/>
              <a:t>skeletines formules.</a:t>
            </a:r>
            <a:r>
              <a:rPr lang="en" sz="1550"/>
              <a:t> Pagal IUPAC nomenklatūrą mokomasi pavadinti benzeno homologus ir izomerus, turinčius iki aštuonių anglies atomų molekulėje. Aptariami tarpklasiniai izomerai: aldehidai ir ketonai, karboksirūgštys ir esteriai. Nagrinėjama erdvinė (cis–trans) izomerija alkenų pavyzdžiu. Mokomasi pavadinti ir užrašyti alkenų cis–trans izomerų formules. Mokomasi nurodyti, kurie anglies atomai junginiuose yra pirminiai, antriniai, tretiniai, ketvirtiniai, ir priskirti junginius pirminiams, antriniams, tretiniams alkoholiams ar aminams.</a:t>
            </a:r>
            <a:endParaRPr sz="2300"/>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sp>
        <p:nvSpPr>
          <p:cNvPr id="489" name="Google Shape;489;p8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250">
                <a:uFill>
                  <a:noFill/>
                </a:uFill>
                <a:latin typeface="Roboto"/>
                <a:ea typeface="Roboto"/>
                <a:cs typeface="Roboto"/>
                <a:sym typeface="Roboto"/>
                <a:hlinkClick r:id="rId3"/>
              </a:rPr>
              <a:t> Organinių junginių fizikinės savybės, naudojimas</a:t>
            </a:r>
            <a:endParaRPr sz="4200"/>
          </a:p>
        </p:txBody>
      </p:sp>
      <p:sp>
        <p:nvSpPr>
          <p:cNvPr id="490" name="Google Shape;490;p8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350"/>
              <a:t>Apibūdinamas šakotos ir nešakotos struktūros alkanų, alkenų, alkinų fizikinių savybių (lydymosi ir virimo temperatūrų, tankio) kitimas, didėjant anglies atomų skaičiui grandinėje. Mokomasi susieti alkoholių, karbonilinių junginių, karboksirūgščių, esterių, aminų ir aminorūgščių fizikines savybes (lydymosi ir virimo temperatūros, tirpumas vandenyje) su anglies atomų grandinės ilgiu ir funkcinių grupių gebėjimu sudaryti vandenilinius ryšius. Aptariamas organinių junginių molekulių poliškumas ir jų tirpumas įvairiuose tirpikliuose. Nagrinėjamos aminorūgščių fizikinės savybės, jas siejant su pakaito (šoninės grandinės) </a:t>
            </a:r>
            <a:r>
              <a:rPr b="1" lang="en" sz="1350"/>
              <a:t>hidrofobine ar hidrofiline prigimtimi. </a:t>
            </a:r>
            <a:r>
              <a:rPr lang="en" sz="1350"/>
              <a:t>Pagal aminorūgščių sandarą mokomasi nustatyti jų vandeninių tirpalų terpę. Struktūrinėmis formulėmis mokomasi pavaizduoti vandenilinius ryšius tarp dviejų organinių junginių (alkoholių, karboksirūgščių, aminų, aminorūgščių) molekulių bei tarp vienos organinio junginio (alkoholio, aldehido, ketono, karboksirūgšties, esterio, amino, aminorūgšties) molekulės ir vienos vandens molekulės. Aptariamos organinių junginių klasių: alkoholių (metanolio, etanolio, etilenglikolio, glicerolio), karbonilinių junginių (metanalio, propanono), karboksirūgščių (etano rūgšties) ir esterių panaudojimo sritys.</a:t>
            </a:r>
            <a:endParaRPr sz="2100"/>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8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250">
                <a:uFill>
                  <a:noFill/>
                </a:uFill>
                <a:latin typeface="Roboto"/>
                <a:ea typeface="Roboto"/>
                <a:cs typeface="Roboto"/>
                <a:sym typeface="Roboto"/>
                <a:hlinkClick r:id="rId3"/>
              </a:rPr>
              <a:t> Organinių junginių gavimas ir atpažinimo reakcijos</a:t>
            </a:r>
            <a:endParaRPr sz="4200"/>
          </a:p>
        </p:txBody>
      </p:sp>
      <p:sp>
        <p:nvSpPr>
          <p:cNvPr id="496" name="Google Shape;496;p8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50"/>
              <a:t>Mokomasi praktiškai gauti eteną iš etanolio, etiną – iš kalcio karbido, užrašyti ir išlyginti gavimo reakcijų lygtis, atpažinti pagamintus junginius pagal vandeninio kalio permanganato tirpalo arba jodo tirpalo spalvos pokytį. Mokomasi praktiškai atpažinti glicerolį – vario(II) hidroksidu, aldehidus – vario(II) hidroksidu arba sidabro(I) oksido amoniakiniu tirpalu, užrašyti ir išlyginti atpažinimo reakcijų bendrąsias lygtis ir nurodyti jų požymius. Praktiškai pagaminamas pasirinktas esteris, nurodomos reakcijos sąlygos ir požymis (kvapas). Tyrinėjant organiniuose junginiuose kokybiškai nustatoma anglis ir vandenilis pagal degimo reakcijos produktus. Atpažinus cheminių medžiagų pavojingumo ženklus, mokomasi kritiškai įvertinti organinių medžiagų pavojingumą ir nurodyti, kaip saugiai elgtis su jomis.</a:t>
            </a:r>
            <a:endParaRPr sz="2400"/>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8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250">
                <a:uFill>
                  <a:noFill/>
                </a:uFill>
                <a:latin typeface="Roboto"/>
                <a:ea typeface="Roboto"/>
                <a:cs typeface="Roboto"/>
                <a:sym typeface="Roboto"/>
                <a:hlinkClick r:id="rId3"/>
              </a:rPr>
              <a:t>Organinių junginių gryninimas ir analizė</a:t>
            </a:r>
            <a:endParaRPr sz="4200"/>
          </a:p>
        </p:txBody>
      </p:sp>
      <p:sp>
        <p:nvSpPr>
          <p:cNvPr id="502" name="Google Shape;502;p8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50"/>
              <a:t>Mokomasi praktiškai taikyti organinių junginių gryninimo ir analizės metodus: distiliavimą, kolorimetriją, ekstrahavimą, plonasluoksnę chromatografiją. Supažindinama su sublimacija, distiliavimu vandens garais, skysčių ar dujų chromatografija.</a:t>
            </a:r>
            <a:endParaRPr sz="2500"/>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6" name="Shape 506"/>
        <p:cNvGrpSpPr/>
        <p:nvPr/>
      </p:nvGrpSpPr>
      <p:grpSpPr>
        <a:xfrm>
          <a:off x="0" y="0"/>
          <a:ext cx="0" cy="0"/>
          <a:chOff x="0" y="0"/>
          <a:chExt cx="0" cy="0"/>
        </a:xfrm>
      </p:grpSpPr>
      <p:sp>
        <p:nvSpPr>
          <p:cNvPr id="507" name="Google Shape;507;p87"/>
          <p:cNvSpPr txBox="1"/>
          <p:nvPr>
            <p:ph type="title"/>
          </p:nvPr>
        </p:nvSpPr>
        <p:spPr>
          <a:xfrm>
            <a:off x="387900" y="458025"/>
            <a:ext cx="8368200" cy="686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sz="2750">
                <a:uFill>
                  <a:noFill/>
                </a:uFill>
                <a:latin typeface="Roboto"/>
                <a:ea typeface="Roboto"/>
                <a:cs typeface="Roboto"/>
                <a:sym typeface="Roboto"/>
                <a:hlinkClick r:id="rId3"/>
              </a:rPr>
              <a:t> Spektriniai analizės metodai</a:t>
            </a:r>
            <a:endParaRPr sz="4700"/>
          </a:p>
          <a:p>
            <a:pPr indent="0" lvl="0" marL="0" rtl="0" algn="l">
              <a:spcBef>
                <a:spcPts val="0"/>
              </a:spcBef>
              <a:spcAft>
                <a:spcPts val="0"/>
              </a:spcAft>
              <a:buNone/>
            </a:pPr>
            <a:r>
              <a:t/>
            </a:r>
            <a:endParaRPr/>
          </a:p>
        </p:txBody>
      </p:sp>
      <p:sp>
        <p:nvSpPr>
          <p:cNvPr id="508" name="Google Shape;508;p8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50"/>
              <a:t>Supažindinama su šiuolaikiniais medžiagų tyrimo metodais: infraraudonąja (IR) spektroskopija, branduolių magnetiniu rezonansu (</a:t>
            </a:r>
            <a:r>
              <a:rPr baseline="30000" lang="en" sz="1750"/>
              <a:t>1</a:t>
            </a:r>
            <a:r>
              <a:rPr lang="en" sz="1750"/>
              <a:t>H BMR), masių spektrometrija (MS). Analizuojant spektrogramas (IR, </a:t>
            </a:r>
            <a:r>
              <a:rPr baseline="30000" lang="en" sz="1750"/>
              <a:t>1</a:t>
            </a:r>
            <a:r>
              <a:rPr lang="en" sz="1750"/>
              <a:t>H BMR, MS), mokomasi atpažinti organinį junginį, turintį iki keturių anglies atomų ir vieną funkcinę grupę (hidroksigrupę, karbonilgrupę, karboksigrupę), ir užrašyti jo struktūrinę formulę. Aptariamas IR panaudojimas alkotesteriuose bei nustatant senų paveikslų autentiškumą. Pateikiama BMR taikymo medicinoje pavyzdžių. Nurodomos MS taikymo sritys (pesticidų aptikimas, baltymų identifikavimas).</a:t>
            </a:r>
            <a:endParaRPr sz="2500"/>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sp>
        <p:nvSpPr>
          <p:cNvPr id="513" name="Google Shape;513;p8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sz="2650">
                <a:uFill>
                  <a:noFill/>
                </a:uFill>
                <a:latin typeface="Roboto"/>
                <a:ea typeface="Roboto"/>
                <a:cs typeface="Roboto"/>
                <a:sym typeface="Roboto"/>
                <a:hlinkClick r:id="rId3"/>
              </a:rPr>
              <a:t> Reakcijų mechanizmų užrašymo principai</a:t>
            </a:r>
            <a:endParaRPr b="1" sz="6300"/>
          </a:p>
        </p:txBody>
      </p:sp>
      <p:sp>
        <p:nvSpPr>
          <p:cNvPr id="514" name="Google Shape;514;p8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850"/>
              <a:t>Struktūrinėmis arba Luiso formulėmis mokomasi užrašyti organinių medžiagų </a:t>
            </a:r>
            <a:r>
              <a:rPr b="1" lang="en" sz="1850"/>
              <a:t>reakcijų lygtis ir mechanizmus</a:t>
            </a:r>
            <a:r>
              <a:rPr lang="en" sz="1850"/>
              <a:t>: </a:t>
            </a:r>
            <a:r>
              <a:rPr b="1" lang="en" sz="1850"/>
              <a:t>radikalinį pakaitų SR</a:t>
            </a:r>
            <a:r>
              <a:rPr lang="en" sz="1850"/>
              <a:t> (alkanų halogeninimas), </a:t>
            </a:r>
            <a:r>
              <a:rPr b="1" lang="en" sz="1850"/>
              <a:t>elektrofilinį jungimosi AE </a:t>
            </a:r>
            <a:r>
              <a:rPr lang="en" sz="1850"/>
              <a:t>(alkenų reakcijos su halogenais, vandenilio halogenidais, vandeniu), p</a:t>
            </a:r>
            <a:r>
              <a:rPr b="1" lang="en" sz="1850"/>
              <a:t>akaitų nukleofilinį SN</a:t>
            </a:r>
            <a:r>
              <a:rPr lang="en" sz="1850"/>
              <a:t> (pirminių halogenalkanų reakcijos su šarmų vandeniniais tirpalais), nukleofilinio jungimosi AN (aldehidų reakcijos su pirminiu alkoholiu, vandenilio cianidu). Mokomasi kritiškai įvertinti karbokatijonų turinčių iki penkių anglies atomų, stabilumą ir prognozuoti reakcijos produktus.</a:t>
            </a:r>
            <a:endParaRPr sz="2600"/>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8" name="Shape 518"/>
        <p:cNvGrpSpPr/>
        <p:nvPr/>
      </p:nvGrpSpPr>
      <p:grpSpPr>
        <a:xfrm>
          <a:off x="0" y="0"/>
          <a:ext cx="0" cy="0"/>
          <a:chOff x="0" y="0"/>
          <a:chExt cx="0" cy="0"/>
        </a:xfrm>
      </p:grpSpPr>
      <p:sp>
        <p:nvSpPr>
          <p:cNvPr id="519" name="Google Shape;519;p8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350">
                <a:uFill>
                  <a:noFill/>
                </a:uFill>
                <a:latin typeface="Roboto"/>
                <a:ea typeface="Roboto"/>
                <a:cs typeface="Roboto"/>
                <a:sym typeface="Roboto"/>
                <a:hlinkClick r:id="rId3"/>
              </a:rPr>
              <a:t> Angliavandenilių cheminės savybės</a:t>
            </a:r>
            <a:endParaRPr sz="4300"/>
          </a:p>
        </p:txBody>
      </p:sp>
      <p:sp>
        <p:nvSpPr>
          <p:cNvPr id="520" name="Google Shape;520;p8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50"/>
              <a:t>Mokomasi užrašyti organinių junginių cheminių reakcijų lygtis molekulinėmis, sutrumpintosiomis ir nesutrumpintosiomis struktūrinėmis, skeletinėmis formulėmis. Užrašomos ir išlyginamos reakcijų lygtys: alkanų pakaitų su halogenais, eliminavimo (atskėlimo), </a:t>
            </a:r>
            <a:r>
              <a:rPr b="1" lang="en" sz="1650"/>
              <a:t>grandinės ilginimo reakcijų (Viurco sintezė)</a:t>
            </a:r>
            <a:r>
              <a:rPr lang="en" sz="1550"/>
              <a:t>, kai halogenalkanuose yra ne daugiau kaip penki anglies atomai. Užrašomos ir išlyginamos reakcijų lygtys: alkenų ir alkinų prijungimo (vandenilio), polimerizacijos (eteno, propeno, chloreteno, stireno) ir eteno sąveikos su vandeniniu KMnO</a:t>
            </a:r>
            <a:r>
              <a:rPr lang="en" sz="1300"/>
              <a:t>4</a:t>
            </a:r>
            <a:r>
              <a:rPr lang="en" sz="1550"/>
              <a:t> tirpalu reakcijos schema. </a:t>
            </a:r>
            <a:r>
              <a:rPr b="1" lang="en" sz="1650"/>
              <a:t>Mokomasi taikyti Markovnikovo taisyklę, rašant vandenilio halogenidų ir vandens jungimosi prie alkenų reakcijų lygtis, bei prognozuoti reakcijos produktus.</a:t>
            </a:r>
            <a:r>
              <a:rPr lang="en" sz="1550"/>
              <a:t> Užrašomos ir išlyginamos benzeno pakaitų (brominimo, nitrinimo) reakcijų lygtys, nurodant reakcijų sąlygas.</a:t>
            </a:r>
            <a:endParaRPr sz="2300"/>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4" name="Shape 524"/>
        <p:cNvGrpSpPr/>
        <p:nvPr/>
      </p:nvGrpSpPr>
      <p:grpSpPr>
        <a:xfrm>
          <a:off x="0" y="0"/>
          <a:ext cx="0" cy="0"/>
          <a:chOff x="0" y="0"/>
          <a:chExt cx="0" cy="0"/>
        </a:xfrm>
      </p:grpSpPr>
      <p:sp>
        <p:nvSpPr>
          <p:cNvPr id="525" name="Google Shape;525;p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1950">
                <a:uFill>
                  <a:noFill/>
                </a:uFill>
                <a:latin typeface="Roboto"/>
                <a:ea typeface="Roboto"/>
                <a:cs typeface="Roboto"/>
                <a:sym typeface="Roboto"/>
                <a:hlinkClick r:id="rId3"/>
              </a:rPr>
              <a:t>Organinių junginių rūgštinės ir bazinės, oksidacinės-redukcinės savybės</a:t>
            </a:r>
            <a:r>
              <a:rPr lang="en" sz="3900"/>
              <a:t> </a:t>
            </a:r>
            <a:r>
              <a:rPr lang="en" sz="1700"/>
              <a:t>(1)</a:t>
            </a:r>
            <a:endParaRPr sz="1700"/>
          </a:p>
        </p:txBody>
      </p:sp>
      <p:sp>
        <p:nvSpPr>
          <p:cNvPr id="526" name="Google Shape;526;p9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450"/>
              <a:t>Naudojantis rūgščių jonizacijos konstantų vertėmis palyginamas karboksirūgščių stiprumas, nurodoma, kad karboksirūgštys yra silpnosios rūgštys. Mokomasi užrašyti organinių junginių cheminių reakcijų lygtis molekulinėmis, sutrumpintosiomis ir nesutrumpintosiomis struktūrinėmis, skeletinėmis formulėmis. Užrašomos ir išlyginamos reakcijų lygtys: karboksirūgščių su metalais, metalų oksidais, hidroksidais ir druskomis; metano rūgšties su sidabro(I) oksido amoniakiniu tirpalu. Aptariama organinių junginių oksidacija ir redukcija. Mokomasi analizuoti alkoholių, karbonilinių junginių ir karboksirūgščių tarpusavio virsmų oksidacijos-redukcijos reakcijų schemas, kai nurodytas oksidatorius arba reduktorius. Praktiškai tiriamos etano rūgšties reakcijos su metalais, metalų oksidais, hidroksidais, druskomis ir alkoholiais. Užrašomos ir išlyginamos reakcijų lygtys: esterių gavimo iš karboksirūgščių ir alkoholių (esterifikacijos), esterių hidrolizės rūgštinėje ir bazinėje terpėse. </a:t>
            </a:r>
            <a:endParaRPr sz="2200"/>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91"/>
          <p:cNvSpPr txBox="1"/>
          <p:nvPr>
            <p:ph type="title"/>
          </p:nvPr>
        </p:nvSpPr>
        <p:spPr>
          <a:xfrm>
            <a:off x="275575" y="458025"/>
            <a:ext cx="84804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1950">
                <a:uFill>
                  <a:noFill/>
                </a:uFill>
                <a:latin typeface="Roboto"/>
                <a:ea typeface="Roboto"/>
                <a:cs typeface="Roboto"/>
                <a:sym typeface="Roboto"/>
                <a:hlinkClick r:id="rId3"/>
              </a:rPr>
              <a:t>Organinių junginių rūgštinės ir bazinės, oksidacinės-redukcinės savybės</a:t>
            </a:r>
            <a:r>
              <a:rPr lang="en" sz="3900"/>
              <a:t> </a:t>
            </a:r>
            <a:r>
              <a:rPr lang="en" sz="1700"/>
              <a:t>(2)</a:t>
            </a:r>
            <a:endParaRPr sz="1700"/>
          </a:p>
        </p:txBody>
      </p:sp>
      <p:sp>
        <p:nvSpPr>
          <p:cNvPr id="532" name="Google Shape;532;p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 sz="1550"/>
              <a:t>Naudojantis bazių jonizacijos konstantų vertėmis, palyginamos amoniako, pirminių, antrinių ir tretinių aminų bazinės savybės, nurodoma, kad aminai yra silpnosios bazės. Nagrinėjama, kodėl anilino bazinės savybės silpnesnės už kitų aminų. Mokomasi užrašyti protono prijungimo prie aminų reakcijų lygtis ir nurodyti, kad susidaro koordinacinis ryšys. Užrašomos ir išlyginamos aminų, turinčių vieną amino grupę, reakcijų su druskos ir acto rūgštimis lygtys. Aptariama amfoteriškumo sąvoka, nagrinėjant aminorūgštis kaip junginius, galinčius reaguoti su rūgštimis ir bazėmis. Mokomasi užrašyti jonizuotų ir neutralių aminorūgščių, turinčių vieną aminogrupę ir vieną karboksigrupę, struktūrines formules. Užrašomos ir išlyginamos aminorūgščių karboksigrupės reakcijų su hidroksidais lygtys, aminogrupės reakcijų su vienprotonėmis rūgštimis lygtys.</a:t>
            </a:r>
            <a:endParaRPr sz="23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472950" y="275150"/>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800">
                <a:latin typeface="Roboto"/>
                <a:ea typeface="Roboto"/>
                <a:cs typeface="Roboto"/>
                <a:sym typeface="Roboto"/>
              </a:rPr>
              <a:t>Atomo sandara (1)</a:t>
            </a:r>
            <a:endParaRPr sz="2800"/>
          </a:p>
        </p:txBody>
      </p:sp>
      <p:sp>
        <p:nvSpPr>
          <p:cNvPr id="105" name="Google Shape;105;p20"/>
          <p:cNvSpPr txBox="1"/>
          <p:nvPr>
            <p:ph idx="1" type="body"/>
          </p:nvPr>
        </p:nvSpPr>
        <p:spPr>
          <a:xfrm>
            <a:off x="387900" y="1144125"/>
            <a:ext cx="8538300" cy="3700800"/>
          </a:xfrm>
          <a:prstGeom prst="rect">
            <a:avLst/>
          </a:prstGeom>
        </p:spPr>
        <p:txBody>
          <a:bodyPr anchorCtr="0" anchor="t" bIns="91425" lIns="91425" spcFirstLastPara="1" rIns="91425" wrap="square" tIns="91425">
            <a:noAutofit/>
          </a:bodyPr>
          <a:lstStyle/>
          <a:p>
            <a:pPr indent="-349250" lvl="0" marL="457200" rtl="0" algn="l">
              <a:spcBef>
                <a:spcPts val="1200"/>
              </a:spcBef>
              <a:spcAft>
                <a:spcPts val="0"/>
              </a:spcAft>
              <a:buSzPts val="1900"/>
              <a:buFont typeface="Arial"/>
              <a:buChar char="●"/>
            </a:pPr>
            <a:r>
              <a:rPr lang="en" sz="1900">
                <a:highlight>
                  <a:schemeClr val="lt1"/>
                </a:highlight>
                <a:latin typeface="Arial"/>
                <a:ea typeface="Arial"/>
                <a:cs typeface="Arial"/>
                <a:sym typeface="Arial"/>
              </a:rPr>
              <a:t>Apibūdinama atomo sandara (branduolys ir elektronai), nurodoma, kad branduolyje yra protonai ir neutronai. Apibūdinamas cheminis elementas. </a:t>
            </a:r>
            <a:endParaRPr sz="1900">
              <a:highlight>
                <a:schemeClr val="lt1"/>
              </a:highlight>
              <a:latin typeface="Arial"/>
              <a:ea typeface="Arial"/>
              <a:cs typeface="Arial"/>
              <a:sym typeface="Arial"/>
            </a:endParaRPr>
          </a:p>
          <a:p>
            <a:pPr indent="-349250" lvl="0" marL="457200" rtl="0" algn="l">
              <a:spcBef>
                <a:spcPts val="0"/>
              </a:spcBef>
              <a:spcAft>
                <a:spcPts val="0"/>
              </a:spcAft>
              <a:buSzPts val="1900"/>
              <a:buFont typeface="Arial"/>
              <a:buChar char="●"/>
            </a:pPr>
            <a:r>
              <a:rPr lang="en" sz="1900">
                <a:highlight>
                  <a:schemeClr val="lt1"/>
                </a:highlight>
                <a:latin typeface="Arial"/>
                <a:ea typeface="Arial"/>
                <a:cs typeface="Arial"/>
                <a:sym typeface="Arial"/>
              </a:rPr>
              <a:t>Apibūdinama santykinės atominės masės sąvoka. </a:t>
            </a:r>
            <a:endParaRPr sz="1900">
              <a:highlight>
                <a:schemeClr val="lt1"/>
              </a:highlight>
              <a:latin typeface="Arial"/>
              <a:ea typeface="Arial"/>
              <a:cs typeface="Arial"/>
              <a:sym typeface="Arial"/>
            </a:endParaRPr>
          </a:p>
          <a:p>
            <a:pPr indent="-349250" lvl="0" marL="457200" rtl="0" algn="l">
              <a:spcBef>
                <a:spcPts val="0"/>
              </a:spcBef>
              <a:spcAft>
                <a:spcPts val="0"/>
              </a:spcAft>
              <a:buSzPts val="1900"/>
              <a:buFont typeface="Arial"/>
              <a:buChar char="●"/>
            </a:pPr>
            <a:r>
              <a:rPr lang="en" sz="1900">
                <a:highlight>
                  <a:schemeClr val="lt1"/>
                </a:highlight>
                <a:latin typeface="Arial"/>
                <a:ea typeface="Arial"/>
                <a:cs typeface="Arial"/>
                <a:sym typeface="Arial"/>
              </a:rPr>
              <a:t>Mokomasi skaičiavimams taikyti reikšminių skaitmenų nustatymo taisykles. </a:t>
            </a:r>
            <a:endParaRPr sz="1900">
              <a:highlight>
                <a:schemeClr val="lt1"/>
              </a:highlight>
              <a:latin typeface="Arial"/>
              <a:ea typeface="Arial"/>
              <a:cs typeface="Arial"/>
              <a:sym typeface="Arial"/>
            </a:endParaRPr>
          </a:p>
          <a:p>
            <a:pPr indent="-349250" lvl="0" marL="457200" rtl="0" algn="l">
              <a:spcBef>
                <a:spcPts val="0"/>
              </a:spcBef>
              <a:spcAft>
                <a:spcPts val="0"/>
              </a:spcAft>
              <a:buSzPts val="1900"/>
              <a:buFont typeface="Arial"/>
              <a:buChar char="●"/>
            </a:pPr>
            <a:r>
              <a:rPr lang="en" sz="1900">
                <a:highlight>
                  <a:schemeClr val="lt1"/>
                </a:highlight>
                <a:latin typeface="Arial"/>
                <a:ea typeface="Arial"/>
                <a:cs typeface="Arial"/>
                <a:sym typeface="Arial"/>
              </a:rPr>
              <a:t>Remiantis periodine elementų sistema ir naudojant žymėjimą      ,  mokomasi nustatyti protonų, neutronų ir elektronų skaičių atome ir jone; nurodomas elektronų pasiskirstymas sluoksniuose atomuose ir jonuose, pavaizduojamos jų elektroninės sandaros schemos. Nagrinėjama nuo pirmo iki dvidešimto cheminių elementų atomų sandara ir elektronų išsidėstymas sluoksniais. </a:t>
            </a:r>
            <a:endParaRPr sz="1900">
              <a:highlight>
                <a:schemeClr val="lt1"/>
              </a:highlight>
              <a:latin typeface="Arial"/>
              <a:ea typeface="Arial"/>
              <a:cs typeface="Arial"/>
              <a:sym typeface="Arial"/>
            </a:endParaRPr>
          </a:p>
          <a:p>
            <a:pPr indent="0" lvl="0" marL="0" rtl="0" algn="l">
              <a:spcBef>
                <a:spcPts val="1200"/>
              </a:spcBef>
              <a:spcAft>
                <a:spcPts val="1200"/>
              </a:spcAft>
              <a:buNone/>
            </a:pPr>
            <a:r>
              <a:t/>
            </a:r>
            <a:endParaRPr sz="1100">
              <a:highlight>
                <a:srgbClr val="FFFFFF"/>
              </a:highlight>
              <a:latin typeface="Arial"/>
              <a:ea typeface="Arial"/>
              <a:cs typeface="Arial"/>
              <a:sym typeface="Arial"/>
            </a:endParaRPr>
          </a:p>
        </p:txBody>
      </p:sp>
      <p:pic>
        <p:nvPicPr>
          <p:cNvPr id="106" name="Google Shape;106;p20"/>
          <p:cNvPicPr preferRelativeResize="0"/>
          <p:nvPr/>
        </p:nvPicPr>
        <p:blipFill>
          <a:blip r:embed="rId3">
            <a:alphaModFix/>
          </a:blip>
          <a:stretch>
            <a:fillRect/>
          </a:stretch>
        </p:blipFill>
        <p:spPr>
          <a:xfrm>
            <a:off x="7525325" y="2889749"/>
            <a:ext cx="190500" cy="209550"/>
          </a:xfrm>
          <a:prstGeom prst="rect">
            <a:avLst/>
          </a:prstGeom>
          <a:noFill/>
          <a:ln>
            <a:noFill/>
          </a:ln>
        </p:spPr>
      </p:pic>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6" name="Shape 536"/>
        <p:cNvGrpSpPr/>
        <p:nvPr/>
      </p:nvGrpSpPr>
      <p:grpSpPr>
        <a:xfrm>
          <a:off x="0" y="0"/>
          <a:ext cx="0" cy="0"/>
          <a:chOff x="0" y="0"/>
          <a:chExt cx="0" cy="0"/>
        </a:xfrm>
      </p:grpSpPr>
      <p:sp>
        <p:nvSpPr>
          <p:cNvPr id="537" name="Google Shape;537;p9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350">
                <a:uFill>
                  <a:noFill/>
                </a:uFill>
                <a:latin typeface="Roboto"/>
                <a:ea typeface="Roboto"/>
                <a:cs typeface="Roboto"/>
                <a:sym typeface="Roboto"/>
                <a:hlinkClick r:id="rId3"/>
              </a:rPr>
              <a:t>Organinių junginių degimas</a:t>
            </a:r>
            <a:endParaRPr sz="4300"/>
          </a:p>
        </p:txBody>
      </p:sp>
      <p:sp>
        <p:nvSpPr>
          <p:cNvPr id="538" name="Google Shape;538;p92"/>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150"/>
              <a:t>Užrašomos ir išlyginamos organinių junginių, sudarytų iš C, H, O, </a:t>
            </a:r>
            <a:r>
              <a:rPr b="1" lang="en" sz="2150"/>
              <a:t>N</a:t>
            </a:r>
            <a:r>
              <a:rPr lang="en" sz="2150"/>
              <a:t>, degimo bendrosios lygtys molekulinėmis formulėmis, kai susidaro anglies(IV) oksidas arba anglies(II) oksidas, vanduo </a:t>
            </a:r>
            <a:r>
              <a:rPr b="1" lang="en" sz="2150"/>
              <a:t>ir azotas</a:t>
            </a:r>
            <a:r>
              <a:rPr lang="en" sz="2150"/>
              <a:t>. Aptariama, kad labiausiai rūkstančia liepsna degs tas organinis junginys, kuriame anglies masės dalis yra didžiausia.</a:t>
            </a:r>
            <a:endParaRPr sz="2900"/>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9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450">
                <a:uFill>
                  <a:noFill/>
                </a:uFill>
                <a:latin typeface="Roboto"/>
                <a:ea typeface="Roboto"/>
                <a:cs typeface="Roboto"/>
                <a:sym typeface="Roboto"/>
                <a:hlinkClick r:id="rId3"/>
              </a:rPr>
              <a:t> Riebalai</a:t>
            </a:r>
            <a:endParaRPr sz="4400"/>
          </a:p>
        </p:txBody>
      </p:sp>
      <p:sp>
        <p:nvSpPr>
          <p:cNvPr id="544" name="Google Shape;544;p93"/>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450"/>
              <a:t>Mokomasi atpažinti ir apibūdinti riebalus (trigliceridus) kaip esterius, sudarytus iš glicerolio ir riebalų rūgščių liekanų. Naudojantis sočiųjų karboksirūgščių bendrąja formule, mokomasi apskaičiuoti dvigubųjų ryšių tarp anglies atomų skaičių riebalų rūgščių liekanoje. Aiškinamasi riebalų agregatines būsenas, remiantis riebalų rūgščių (sočiųjų ir nesočiųjų) liekanų sandaros skirtumais. Užrašomos ir išlyginamos reakcijų lygtys: riebalų susidarymo iš glicerolio ir riebalų rūgščių, riebalų hidrolizės (rūgštinėje terpėje su H</a:t>
            </a:r>
            <a:r>
              <a:rPr lang="en" sz="1200"/>
              <a:t>2</a:t>
            </a:r>
            <a:r>
              <a:rPr lang="en" sz="1450"/>
              <a:t>О ir bazinėje terpėje su natrio ir (ar) kalio šarmu), </a:t>
            </a:r>
            <a:r>
              <a:rPr b="1" lang="en" sz="1550"/>
              <a:t>nesočiųjų riebalų hidrinimo ir riebalų peresterifikavimo, gaunant biodyzeliną.</a:t>
            </a:r>
            <a:r>
              <a:rPr lang="en" sz="1450"/>
              <a:t> Praktiškai gaunamas muilas iš riebalų ir šarmo. Aptariamas riebalų nesotumo laipsnis, mokomasi jį praktiškai nustatyti. Aptariama riebalų energinė vertė, riebalų hidrolizė virškinimo organuose ir kaupimasis žmogaus organizme. Kritiškai vertinamas perteklinis riebalų vartojimas.</a:t>
            </a:r>
            <a:endParaRPr sz="2200"/>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8" name="Shape 548"/>
        <p:cNvGrpSpPr/>
        <p:nvPr/>
      </p:nvGrpSpPr>
      <p:grpSpPr>
        <a:xfrm>
          <a:off x="0" y="0"/>
          <a:ext cx="0" cy="0"/>
          <a:chOff x="0" y="0"/>
          <a:chExt cx="0" cy="0"/>
        </a:xfrm>
      </p:grpSpPr>
      <p:sp>
        <p:nvSpPr>
          <p:cNvPr id="549" name="Google Shape;549;p9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Sacharidai (1)</a:t>
            </a:r>
            <a:endParaRPr/>
          </a:p>
        </p:txBody>
      </p:sp>
      <p:sp>
        <p:nvSpPr>
          <p:cNvPr id="550" name="Google Shape;550;p9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50"/>
              <a:t>Aptariama sacharidų (angliavandenių) sandara, bendroji formulė. Nagrinėjama sacharidų klasifikacija pagal struktūrą. Mokomasi užrašyti gliukozės ir fruktozės neciklines sutrumpintąsias struktūrines formules. Pateiktose struktūrinėse ciklinėse formulėse mokomasi atpažinti gliukozę, fruktozę, sacharozę, krakmolą, celiuliozę. Nagrinėjama kaip vandeniniame tirpale neciklinė gliukozė virsta cikline. Aptariamos ir palyginamos sacharidų fizikinės savybės (agregatinė būsena, tirpumas vandenyje). Mokomasi užrašyti ir išlyginti molekulinėmis formulėmis gliukozės susidarymo fotosintezės metu ir gliukozės oksidavimo kvėpavimo procese reakcijų lygtis, priskirti šias reakcijas egzoterminėms ar endoterminėms. </a:t>
            </a:r>
            <a:endParaRPr sz="2500"/>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9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Sacharidai (2)</a:t>
            </a:r>
            <a:endParaRPr/>
          </a:p>
        </p:txBody>
      </p:sp>
      <p:sp>
        <p:nvSpPr>
          <p:cNvPr id="556" name="Google Shape;556;p9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450"/>
              <a:t>Tyrinėjamos gliukozės aldehidinei grupei būdingos reakcijos („sidabrinio veidrodžio“ ir su vario(II) hidroksidu), užrašomos ir išlyginamos reakcijų lygtys, nurodomos reakcijų sąlygos ir požymiai. Tyrinėjama polihidroksiliams junginiams būdinga gliukozės reakcija (su vario(II) hidroksidu), nurodomos reakcijos sąlygos ir požymis. Mokomasi užrašyti ir išlyginti gliukozės alkoholinio rūgimo reakcijos lygtį, nurodyti reakcijos sąlygas. Molekulinėmis formulėmis mokomasi užrašyti sacharozės rūgštinės hidrolizės reakcijos lygtį. Struktūrinėmis ciklinėmis formulėmis mokomasi užrašyti ir išlyginti krakmolo, celiuliozės polikondensacijos ir visiškos hidrolizės (be tarpinių produktų) rūgštinėje terpėje reakcijų lygtis. Tyrinėjama krakmolo sąveika su jodo tirpalu (krakmolo atpažinimo reakcija) ir krakmolo hidrolizė rūgštinėje terpėje, atliekamas kokybinis krakmolo nustatymas maisto produktuose. Apibūdinama krakmolo hidrolizės reikšmė organizmui. Kritiškai vertinamas pridėtinio cukraus vartojimas.</a:t>
            </a:r>
            <a:endParaRPr sz="2200"/>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0" name="Shape 560"/>
        <p:cNvGrpSpPr/>
        <p:nvPr/>
      </p:nvGrpSpPr>
      <p:grpSpPr>
        <a:xfrm>
          <a:off x="0" y="0"/>
          <a:ext cx="0" cy="0"/>
          <a:chOff x="0" y="0"/>
          <a:chExt cx="0" cy="0"/>
        </a:xfrm>
      </p:grpSpPr>
      <p:sp>
        <p:nvSpPr>
          <p:cNvPr id="561" name="Google Shape;561;p9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450">
                <a:uFill>
                  <a:noFill/>
                </a:uFill>
                <a:latin typeface="Roboto"/>
                <a:ea typeface="Roboto"/>
                <a:cs typeface="Roboto"/>
                <a:sym typeface="Roboto"/>
                <a:hlinkClick r:id="rId3"/>
              </a:rPr>
              <a:t> Baltymai.Nukleorūgštys </a:t>
            </a:r>
            <a:endParaRPr sz="4400"/>
          </a:p>
        </p:txBody>
      </p:sp>
      <p:sp>
        <p:nvSpPr>
          <p:cNvPr id="562" name="Google Shape;562;p9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450"/>
              <a:t>Aptariamas dipeptidų susidarymas iš aminorūgščių. Aiškinamasi, kad pirminė baltymų struktūra susidaro iš polipeptido grandinės. Mokomasi užrašyti ir išlyginti dipeptidų susidarymo ir pateiktų polipeptidų hidrolizės reakcijų lygtis. Nagrinėjamos ir apibūdinamos pirminės ir antrinės baltymų struktūros, plėtojamos žinios apie vandenilinį ryšį ir jo svarbą antrinei baltymų struktūrai. Dipeptidų ir baltymų struktūrinėse formulėse atpažįstamas peptidinis ryšys. Praktiškai atpažįstamas peptidinis ryšys baltymuose, atliekant </a:t>
            </a:r>
            <a:r>
              <a:rPr b="1" lang="en" sz="1550"/>
              <a:t>Biureto reakciją ir nurodant jos požymį. </a:t>
            </a:r>
            <a:r>
              <a:rPr lang="en" sz="1450"/>
              <a:t>Apibūdinama baltymų hidrolizė ir apykaita organizme. Naudojantis pateiktomis schemomis, aiškinamasi nukleorūgščių (DNR ir RNR) sandara ir nukleotidų sudėtis (ribozės arba deoksiribozės liekanos, purino arba pirimidino darinių liekanos, ortofosforo rūgšties liekana). </a:t>
            </a:r>
            <a:r>
              <a:rPr b="1" lang="en" sz="1550"/>
              <a:t>Mokomasi pavaizduoti susidarančius vandenilinius ryšius tarp pateiktų azotinių bazių porų (adenino-timino, guanino-citozino) struktūrinių formulių.</a:t>
            </a:r>
            <a:r>
              <a:rPr lang="en" sz="1450"/>
              <a:t> </a:t>
            </a:r>
            <a:r>
              <a:rPr b="1" lang="en" sz="1550"/>
              <a:t>Susipažįstama su J. Sniadeckio ir V. Šikšnio indėliu į mokslą.</a:t>
            </a:r>
            <a:endParaRPr b="1" sz="2300"/>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6" name="Shape 566"/>
        <p:cNvGrpSpPr/>
        <p:nvPr/>
      </p:nvGrpSpPr>
      <p:grpSpPr>
        <a:xfrm>
          <a:off x="0" y="0"/>
          <a:ext cx="0" cy="0"/>
          <a:chOff x="0" y="0"/>
          <a:chExt cx="0" cy="0"/>
        </a:xfrm>
      </p:grpSpPr>
      <p:sp>
        <p:nvSpPr>
          <p:cNvPr id="567" name="Google Shape;567;p9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t/>
            </a:r>
            <a:endParaRPr/>
          </a:p>
        </p:txBody>
      </p:sp>
      <p:sp>
        <p:nvSpPr>
          <p:cNvPr id="568" name="Google Shape;568;p9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2" name="Shape 572"/>
        <p:cNvGrpSpPr/>
        <p:nvPr/>
      </p:nvGrpSpPr>
      <p:grpSpPr>
        <a:xfrm>
          <a:off x="0" y="0"/>
          <a:ext cx="0" cy="0"/>
          <a:chOff x="0" y="0"/>
          <a:chExt cx="0" cy="0"/>
        </a:xfrm>
      </p:grpSpPr>
      <p:sp>
        <p:nvSpPr>
          <p:cNvPr id="573" name="Google Shape;573;p98"/>
          <p:cNvSpPr txBox="1"/>
          <p:nvPr>
            <p:ph type="title"/>
          </p:nvPr>
        </p:nvSpPr>
        <p:spPr>
          <a:xfrm>
            <a:off x="480750" y="1764950"/>
            <a:ext cx="8222100" cy="907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12</a:t>
            </a:r>
            <a:r>
              <a:rPr lang="en"/>
              <a:t> klasės naujovės</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9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Atnaujintos programos ir chemijos VBE</a:t>
            </a:r>
            <a:endParaRPr/>
          </a:p>
        </p:txBody>
      </p:sp>
      <p:sp>
        <p:nvSpPr>
          <p:cNvPr id="579" name="Google Shape;579;p9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Ateinantys 2023-2024 mokslo metai yra paskutiniai, kai galios 2011 m. chemijos egzamino programa.</a:t>
            </a:r>
            <a:endParaRPr/>
          </a:p>
          <a:p>
            <a:pPr indent="-342900" lvl="0" marL="457200" rtl="0" algn="l">
              <a:spcBef>
                <a:spcPts val="0"/>
              </a:spcBef>
              <a:spcAft>
                <a:spcPts val="0"/>
              </a:spcAft>
              <a:buSzPts val="1800"/>
              <a:buChar char="●"/>
            </a:pPr>
            <a:r>
              <a:rPr lang="en"/>
              <a:t>Nuo </a:t>
            </a:r>
            <a:r>
              <a:rPr lang="en"/>
              <a:t>2024-2025 mokslo metų mokiniai </a:t>
            </a:r>
            <a:r>
              <a:rPr lang="en"/>
              <a:t>chemijos VBE laikys pagal atnaujintas programas. Atskiros egzamino programos nebus.</a:t>
            </a:r>
            <a:endParaRPr/>
          </a:p>
          <a:p>
            <a:pPr indent="-342900" lvl="0" marL="457200" rtl="0" algn="l">
              <a:spcBef>
                <a:spcPts val="0"/>
              </a:spcBef>
              <a:spcAft>
                <a:spcPts val="0"/>
              </a:spcAft>
              <a:buSzPts val="1800"/>
              <a:buChar char="●"/>
            </a:pPr>
            <a:r>
              <a:rPr lang="en"/>
              <a:t>Svarbūs yra ne tik dabartinės ir atnaujintos chemijos programų skirtumai, bet ir egzamino bei atnaujintos programos skirtumai.</a:t>
            </a:r>
            <a:endParaRPr/>
          </a:p>
        </p:txBody>
      </p:sp>
      <p:sp>
        <p:nvSpPr>
          <p:cNvPr id="580" name="Google Shape;580;p99"/>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4" name="Shape 584"/>
        <p:cNvGrpSpPr/>
        <p:nvPr/>
      </p:nvGrpSpPr>
      <p:grpSpPr>
        <a:xfrm>
          <a:off x="0" y="0"/>
          <a:ext cx="0" cy="0"/>
          <a:chOff x="0" y="0"/>
          <a:chExt cx="0" cy="0"/>
        </a:xfrm>
      </p:grpSpPr>
      <p:sp>
        <p:nvSpPr>
          <p:cNvPr id="585" name="Google Shape;585;p10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Atnaujintos 12 kl. mokymosi turinys</a:t>
            </a:r>
            <a:endParaRPr/>
          </a:p>
        </p:txBody>
      </p:sp>
      <p:sp>
        <p:nvSpPr>
          <p:cNvPr id="586" name="Google Shape;586;p100"/>
          <p:cNvSpPr txBox="1"/>
          <p:nvPr>
            <p:ph idx="1" type="body"/>
          </p:nvPr>
        </p:nvSpPr>
        <p:spPr>
          <a:xfrm>
            <a:off x="387900" y="1420475"/>
            <a:ext cx="4469100" cy="3608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Atomo sandara</a:t>
            </a:r>
            <a:endParaRPr/>
          </a:p>
          <a:p>
            <a:pPr indent="-342900" lvl="0" marL="457200" rtl="0" algn="l">
              <a:spcBef>
                <a:spcPts val="0"/>
              </a:spcBef>
              <a:spcAft>
                <a:spcPts val="0"/>
              </a:spcAft>
              <a:buSzPts val="1800"/>
              <a:buAutoNum type="arabicPeriod"/>
            </a:pPr>
            <a:r>
              <a:rPr lang="en"/>
              <a:t>Cheminis ryšys</a:t>
            </a:r>
            <a:endParaRPr/>
          </a:p>
          <a:p>
            <a:pPr indent="-342900" lvl="0" marL="457200" rtl="0" algn="l">
              <a:spcBef>
                <a:spcPts val="0"/>
              </a:spcBef>
              <a:spcAft>
                <a:spcPts val="0"/>
              </a:spcAft>
              <a:buSzPts val="1800"/>
              <a:buAutoNum type="arabicPeriod"/>
            </a:pPr>
            <a:r>
              <a:rPr lang="en"/>
              <a:t>Skaičiavimo uždaviniai</a:t>
            </a:r>
            <a:endParaRPr/>
          </a:p>
          <a:p>
            <a:pPr indent="-342900" lvl="0" marL="457200" rtl="0" algn="l">
              <a:spcBef>
                <a:spcPts val="0"/>
              </a:spcBef>
              <a:spcAft>
                <a:spcPts val="0"/>
              </a:spcAft>
              <a:buSzPts val="1800"/>
              <a:buAutoNum type="arabicPeriod"/>
            </a:pPr>
            <a:r>
              <a:rPr lang="en"/>
              <a:t>Cheminių reakcijų energija</a:t>
            </a:r>
            <a:endParaRPr/>
          </a:p>
          <a:p>
            <a:pPr indent="-342900" lvl="0" marL="457200" rtl="0" algn="l">
              <a:spcBef>
                <a:spcPts val="0"/>
              </a:spcBef>
              <a:spcAft>
                <a:spcPts val="0"/>
              </a:spcAft>
              <a:buSzPts val="1800"/>
              <a:buAutoNum type="arabicPeriod"/>
            </a:pPr>
            <a:r>
              <a:rPr lang="en"/>
              <a:t>Cheminių reakcijų greitis</a:t>
            </a:r>
            <a:endParaRPr/>
          </a:p>
          <a:p>
            <a:pPr indent="-342900" lvl="0" marL="457200" rtl="0" algn="l">
              <a:spcBef>
                <a:spcPts val="0"/>
              </a:spcBef>
              <a:spcAft>
                <a:spcPts val="0"/>
              </a:spcAft>
              <a:buSzPts val="1800"/>
              <a:buAutoNum type="arabicPeriod"/>
            </a:pPr>
            <a:r>
              <a:rPr lang="en"/>
              <a:t>Cheminė pusiausvyra</a:t>
            </a:r>
            <a:endParaRPr/>
          </a:p>
          <a:p>
            <a:pPr indent="-342900" lvl="0" marL="457200" rtl="0" algn="l">
              <a:spcBef>
                <a:spcPts val="0"/>
              </a:spcBef>
              <a:spcAft>
                <a:spcPts val="0"/>
              </a:spcAft>
              <a:buSzPts val="1800"/>
              <a:buAutoNum type="arabicPeriod"/>
            </a:pPr>
            <a:r>
              <a:rPr lang="en"/>
              <a:t>Oksidacijos-redukcijos reakcijos</a:t>
            </a:r>
            <a:endParaRPr/>
          </a:p>
          <a:p>
            <a:pPr indent="0" lvl="0" marL="0" rtl="0" algn="l">
              <a:spcBef>
                <a:spcPts val="1200"/>
              </a:spcBef>
              <a:spcAft>
                <a:spcPts val="0"/>
              </a:spcAft>
              <a:buNone/>
            </a:pPr>
            <a:r>
              <a:t/>
            </a:r>
            <a:endParaRPr/>
          </a:p>
        </p:txBody>
      </p:sp>
      <p:sp>
        <p:nvSpPr>
          <p:cNvPr id="587" name="Google Shape;587;p100"/>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
        <p:nvSpPr>
          <p:cNvPr id="588" name="Google Shape;588;p100"/>
          <p:cNvSpPr txBox="1"/>
          <p:nvPr/>
        </p:nvSpPr>
        <p:spPr>
          <a:xfrm>
            <a:off x="4572000" y="1420475"/>
            <a:ext cx="4184100" cy="2373600"/>
          </a:xfrm>
          <a:prstGeom prst="rect">
            <a:avLst/>
          </a:prstGeom>
          <a:noFill/>
          <a:ln>
            <a:noFill/>
          </a:ln>
        </p:spPr>
        <p:txBody>
          <a:bodyPr anchorCtr="0" anchor="t" bIns="91425" lIns="91425" spcFirstLastPara="1" rIns="91425" wrap="square" tIns="91425">
            <a:spAutoFit/>
          </a:bodyPr>
          <a:lstStyle/>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Elektrolizė</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Vandens kietumas</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Vandens joninė sandauga ir pH</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Metalai ir nemetalai</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Rūgštys ir bazės</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Druskos</a:t>
            </a:r>
            <a:endParaRPr sz="1800">
              <a:solidFill>
                <a:schemeClr val="dk1"/>
              </a:solidFill>
              <a:latin typeface="Roboto"/>
              <a:ea typeface="Roboto"/>
              <a:cs typeface="Roboto"/>
              <a:sym typeface="Roboto"/>
            </a:endParaRPr>
          </a:p>
          <a:p>
            <a:pPr indent="-342900" lvl="0" marL="457200" marR="0" rtl="0" algn="l">
              <a:lnSpc>
                <a:spcPct val="115000"/>
              </a:lnSpc>
              <a:spcBef>
                <a:spcPts val="0"/>
              </a:spcBef>
              <a:spcAft>
                <a:spcPts val="0"/>
              </a:spcAft>
              <a:buClr>
                <a:schemeClr val="dk1"/>
              </a:buClr>
              <a:buSzPts val="1800"/>
              <a:buFont typeface="Roboto"/>
              <a:buAutoNum type="arabicPeriod" startAt="8"/>
            </a:pPr>
            <a:r>
              <a:rPr lang="en" sz="1800">
                <a:solidFill>
                  <a:schemeClr val="dk1"/>
                </a:solidFill>
                <a:latin typeface="Roboto"/>
                <a:ea typeface="Roboto"/>
                <a:cs typeface="Roboto"/>
                <a:sym typeface="Roboto"/>
              </a:rPr>
              <a:t>Aplinkos tarša</a:t>
            </a:r>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2" name="Shape 592"/>
        <p:cNvGrpSpPr/>
        <p:nvPr/>
      </p:nvGrpSpPr>
      <p:grpSpPr>
        <a:xfrm>
          <a:off x="0" y="0"/>
          <a:ext cx="0" cy="0"/>
          <a:chOff x="0" y="0"/>
          <a:chExt cx="0" cy="0"/>
        </a:xfrm>
      </p:grpSpPr>
      <p:sp>
        <p:nvSpPr>
          <p:cNvPr id="593" name="Google Shape;593;p10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Atomo sandara</a:t>
            </a:r>
            <a:endParaRPr/>
          </a:p>
        </p:txBody>
      </p:sp>
      <p:sp>
        <p:nvSpPr>
          <p:cNvPr id="594" name="Google Shape;594;p101"/>
          <p:cNvSpPr txBox="1"/>
          <p:nvPr>
            <p:ph idx="1" type="body"/>
          </p:nvPr>
        </p:nvSpPr>
        <p:spPr>
          <a:xfrm>
            <a:off x="387900" y="1317375"/>
            <a:ext cx="8368200" cy="37689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Remiantis Mažiausios energijos ir Paulio (draudimo) principais bei Hundo taisykle, mokomasi užrašyti atomų ir jonų elektronų konfigūracijas.</a:t>
            </a:r>
            <a:endParaRPr/>
          </a:p>
          <a:p>
            <a:pPr indent="0" lvl="0" marL="457200" rtl="0" algn="l">
              <a:spcBef>
                <a:spcPts val="0"/>
              </a:spcBef>
              <a:spcAft>
                <a:spcPts val="0"/>
              </a:spcAft>
              <a:buNone/>
            </a:pPr>
            <a:r>
              <a:rPr b="1" lang="en"/>
              <a:t>Mažiausios energijos principas</a:t>
            </a:r>
            <a:r>
              <a:rPr lang="en"/>
              <a:t> – elektronai pirmiausiai užima žemiausios energijos orbitales.</a:t>
            </a:r>
            <a:endParaRPr/>
          </a:p>
          <a:p>
            <a:pPr indent="0" lvl="0" marL="457200" rtl="0" algn="l">
              <a:spcBef>
                <a:spcPts val="0"/>
              </a:spcBef>
              <a:spcAft>
                <a:spcPts val="0"/>
              </a:spcAft>
              <a:buNone/>
            </a:pPr>
            <a:r>
              <a:rPr b="1" lang="en"/>
              <a:t>Paulio principas</a:t>
            </a:r>
            <a:r>
              <a:rPr lang="en"/>
              <a:t> – vienoje sistemoje negali būti dviejų elektronų su tais pačiais kvantiniais skaičiais.</a:t>
            </a:r>
            <a:endParaRPr/>
          </a:p>
          <a:p>
            <a:pPr indent="0" lvl="0" marL="457200" rtl="0" algn="l">
              <a:spcBef>
                <a:spcPts val="0"/>
              </a:spcBef>
              <a:spcAft>
                <a:spcPts val="0"/>
              </a:spcAft>
              <a:buNone/>
            </a:pPr>
            <a:r>
              <a:rPr b="1" lang="en"/>
              <a:t>Hundo taisyklė</a:t>
            </a:r>
            <a:r>
              <a:rPr lang="en"/>
              <a:t> – jei viename polygmenyje yra kelios vienodos energijos orbitalės, elektronai jas visas pirmiausia užpildo po vieną elektroną, o tik po to – po antrą elektroną.</a:t>
            </a:r>
            <a:endParaRPr/>
          </a:p>
          <a:p>
            <a:pPr indent="-342900" lvl="0" marL="457200" rtl="0" algn="l">
              <a:spcBef>
                <a:spcPts val="0"/>
              </a:spcBef>
              <a:spcAft>
                <a:spcPts val="0"/>
              </a:spcAft>
              <a:buSzPts val="1800"/>
              <a:buChar char="●"/>
            </a:pPr>
            <a:r>
              <a:rPr lang="en"/>
              <a:t>Plėtojamos žinios apie </a:t>
            </a:r>
            <a:r>
              <a:rPr b="1" lang="en"/>
              <a:t>izotopų panaudojimo sritis</a:t>
            </a:r>
            <a:r>
              <a:rPr lang="en"/>
              <a:t> </a:t>
            </a:r>
            <a:r>
              <a:rPr b="1" lang="en"/>
              <a:t>(medicina, archeologiniai ir geologiniai tyrinėjimai, branduolinė energetika).</a:t>
            </a:r>
            <a:endParaRPr b="1"/>
          </a:p>
          <a:p>
            <a:pPr indent="-342900" lvl="0" marL="457200" rtl="0" algn="l">
              <a:spcBef>
                <a:spcPts val="0"/>
              </a:spcBef>
              <a:spcAft>
                <a:spcPts val="0"/>
              </a:spcAft>
              <a:buSzPts val="1800"/>
              <a:buChar char="●"/>
            </a:pPr>
            <a:r>
              <a:rPr lang="en"/>
              <a:t>Remiantis periodine elementų sistema nurodoma, kad cheminiai elementai, kurių </a:t>
            </a:r>
            <a:r>
              <a:rPr b="1" lang="en"/>
              <a:t>atominis skaičius 84</a:t>
            </a:r>
            <a:r>
              <a:rPr lang="en"/>
              <a:t> ir daugiau, yra </a:t>
            </a:r>
            <a:r>
              <a:rPr b="1" lang="en"/>
              <a:t>radioaktyvūs</a:t>
            </a:r>
            <a:r>
              <a:rPr lang="en"/>
              <a:t>.</a:t>
            </a:r>
            <a:endParaRPr/>
          </a:p>
        </p:txBody>
      </p:sp>
      <p:sp>
        <p:nvSpPr>
          <p:cNvPr id="595" name="Google Shape;595;p101"/>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lnSpc>
                <a:spcPct val="115000"/>
              </a:lnSpc>
              <a:spcBef>
                <a:spcPts val="0"/>
              </a:spcBef>
              <a:spcAft>
                <a:spcPts val="1200"/>
              </a:spcAft>
              <a:buNone/>
            </a:pPr>
            <a:r>
              <a:rPr lang="en" sz="2800">
                <a:latin typeface="Roboto"/>
                <a:ea typeface="Roboto"/>
                <a:cs typeface="Roboto"/>
                <a:sym typeface="Roboto"/>
              </a:rPr>
              <a:t>Atomo sandara (2)</a:t>
            </a:r>
            <a:endParaRPr/>
          </a:p>
        </p:txBody>
      </p:sp>
      <p:sp>
        <p:nvSpPr>
          <p:cNvPr id="112" name="Google Shape;112;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68300" lvl="0" marL="457200" rtl="0" algn="l">
              <a:spcBef>
                <a:spcPts val="1200"/>
              </a:spcBef>
              <a:spcAft>
                <a:spcPts val="0"/>
              </a:spcAft>
              <a:buSzPts val="2200"/>
              <a:buFont typeface="Arial"/>
              <a:buChar char="●"/>
            </a:pPr>
            <a:r>
              <a:rPr lang="en" sz="2200">
                <a:highlight>
                  <a:schemeClr val="lt1"/>
                </a:highlight>
                <a:latin typeface="Arial"/>
                <a:ea typeface="Arial"/>
                <a:cs typeface="Arial"/>
                <a:sym typeface="Arial"/>
              </a:rPr>
              <a:t>Kuriamas atomo modelis. </a:t>
            </a:r>
            <a:endParaRPr sz="2200">
              <a:highlight>
                <a:schemeClr val="lt1"/>
              </a:highlight>
              <a:latin typeface="Arial"/>
              <a:ea typeface="Arial"/>
              <a:cs typeface="Arial"/>
              <a:sym typeface="Arial"/>
            </a:endParaRPr>
          </a:p>
          <a:p>
            <a:pPr indent="-368300" lvl="0" marL="457200" rtl="0" algn="l">
              <a:spcBef>
                <a:spcPts val="0"/>
              </a:spcBef>
              <a:spcAft>
                <a:spcPts val="0"/>
              </a:spcAft>
              <a:buSzPts val="2200"/>
              <a:buFont typeface="Arial"/>
              <a:buChar char="●"/>
            </a:pPr>
            <a:r>
              <a:rPr lang="en" sz="2200">
                <a:highlight>
                  <a:schemeClr val="lt1"/>
                </a:highlight>
                <a:latin typeface="Arial"/>
                <a:ea typeface="Arial"/>
                <a:cs typeface="Arial"/>
                <a:sym typeface="Arial"/>
              </a:rPr>
              <a:t>Apibūdinami izotopai, aiškinamasi, kuo panaši ir kuo skiriasi jų sandara ir fizikinės savybės. Apskaičiuojamas neutronų skaičius branduolyje, kai nurodytas masės skaičius. </a:t>
            </a:r>
            <a:endParaRPr sz="2200">
              <a:highlight>
                <a:schemeClr val="lt1"/>
              </a:highlight>
              <a:latin typeface="Arial"/>
              <a:ea typeface="Arial"/>
              <a:cs typeface="Arial"/>
              <a:sym typeface="Arial"/>
            </a:endParaRPr>
          </a:p>
          <a:p>
            <a:pPr indent="-368300" lvl="0" marL="457200" rtl="0" algn="l">
              <a:spcBef>
                <a:spcPts val="0"/>
              </a:spcBef>
              <a:spcAft>
                <a:spcPts val="0"/>
              </a:spcAft>
              <a:buSzPts val="2200"/>
              <a:buFont typeface="Arial"/>
              <a:buChar char="●"/>
            </a:pPr>
            <a:r>
              <a:rPr lang="en" sz="2200">
                <a:highlight>
                  <a:schemeClr val="lt1"/>
                </a:highlight>
                <a:latin typeface="Arial"/>
                <a:ea typeface="Arial"/>
                <a:cs typeface="Arial"/>
                <a:sym typeface="Arial"/>
              </a:rPr>
              <a:t>Aptariama, kad santykinė atominė masė apskaičiuojama, atsižvelgiant į elemento izotopų paplitimą gamtoje.</a:t>
            </a:r>
            <a:endParaRPr sz="2200">
              <a:highlight>
                <a:schemeClr val="lt1"/>
              </a:highlight>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9" name="Shape 599"/>
        <p:cNvGrpSpPr/>
        <p:nvPr/>
      </p:nvGrpSpPr>
      <p:grpSpPr>
        <a:xfrm>
          <a:off x="0" y="0"/>
          <a:ext cx="0" cy="0"/>
          <a:chOff x="0" y="0"/>
          <a:chExt cx="0" cy="0"/>
        </a:xfrm>
      </p:grpSpPr>
      <p:sp>
        <p:nvSpPr>
          <p:cNvPr id="600" name="Google Shape;600;p10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Cheminis ryšys</a:t>
            </a:r>
            <a:endParaRPr/>
          </a:p>
        </p:txBody>
      </p:sp>
      <p:sp>
        <p:nvSpPr>
          <p:cNvPr id="601" name="Google Shape;601;p102"/>
          <p:cNvSpPr txBox="1"/>
          <p:nvPr>
            <p:ph idx="1" type="body"/>
          </p:nvPr>
        </p:nvSpPr>
        <p:spPr>
          <a:xfrm>
            <a:off x="387900" y="1340300"/>
            <a:ext cx="8368200" cy="36543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Aptariama Luiso cheminio ryšio teorija.</a:t>
            </a:r>
            <a:endParaRPr/>
          </a:p>
          <a:p>
            <a:pPr indent="0" lvl="0" marL="457200" rtl="0" algn="l">
              <a:spcBef>
                <a:spcPts val="0"/>
              </a:spcBef>
              <a:spcAft>
                <a:spcPts val="0"/>
              </a:spcAft>
              <a:buNone/>
            </a:pPr>
            <a:r>
              <a:rPr b="1" lang="en"/>
              <a:t>Pagrindiniai Luiso teorijos principai:</a:t>
            </a:r>
            <a:r>
              <a:rPr lang="en"/>
              <a:t> 1) ryšių sudarymui svarbiausi </a:t>
            </a:r>
            <a:r>
              <a:rPr lang="en"/>
              <a:t>yra </a:t>
            </a:r>
            <a:r>
              <a:rPr lang="en"/>
              <a:t>valentiniai elektronai; 2) kai elementų dalelės atiduoda ar </a:t>
            </a:r>
            <a:r>
              <a:rPr lang="en"/>
              <a:t>prisijungia</a:t>
            </a:r>
            <a:r>
              <a:rPr lang="en"/>
              <a:t> elektronus, susidaro joninis ryšys; 3) kai elementų dalelės dalinasi elektronais, susidaro kovalentinis ryšys; 4) elementų dalelės siekia įgyti stabilią elektronų konfigūraciją.</a:t>
            </a:r>
            <a:endParaRPr/>
          </a:p>
          <a:p>
            <a:pPr indent="-342900" lvl="0" marL="457200" rtl="0" algn="l">
              <a:spcBef>
                <a:spcPts val="0"/>
              </a:spcBef>
              <a:spcAft>
                <a:spcPts val="0"/>
              </a:spcAft>
              <a:buSzPts val="1800"/>
              <a:buChar char="●"/>
            </a:pPr>
            <a:r>
              <a:rPr lang="en"/>
              <a:t>Aiškinamos cheminių ryšių savybės (poliškumas, </a:t>
            </a:r>
            <a:r>
              <a:rPr b="1" lang="en"/>
              <a:t>stiprumas</a:t>
            </a:r>
            <a:r>
              <a:rPr lang="en"/>
              <a:t>).</a:t>
            </a:r>
            <a:endParaRPr/>
          </a:p>
          <a:p>
            <a:pPr indent="-342900" lvl="0" marL="457200" rtl="0" algn="l">
              <a:spcBef>
                <a:spcPts val="0"/>
              </a:spcBef>
              <a:spcAft>
                <a:spcPts val="0"/>
              </a:spcAft>
              <a:buSzPts val="1800"/>
              <a:buChar char="●"/>
            </a:pPr>
            <a:r>
              <a:rPr lang="en"/>
              <a:t>Atpažįstamas ir pavaizduojamas </a:t>
            </a:r>
            <a:r>
              <a:rPr b="1" lang="en"/>
              <a:t>vandenilinis ryšys</a:t>
            </a:r>
            <a:r>
              <a:rPr lang="en"/>
              <a:t> </a:t>
            </a:r>
            <a:r>
              <a:rPr b="1" lang="en"/>
              <a:t>tarp dviejų neorganinių ar organinių junginių molekulių</a:t>
            </a:r>
            <a:r>
              <a:rPr lang="en"/>
              <a:t> arba </a:t>
            </a:r>
            <a:r>
              <a:rPr b="1" lang="en"/>
              <a:t>tarp vienos neorganinio ar organinio junginio molekulės ir vienos vandens molekulės</a:t>
            </a:r>
            <a:r>
              <a:rPr lang="en"/>
              <a:t>. Atpažįstamas ir pavaizduojamas </a:t>
            </a:r>
            <a:r>
              <a:rPr b="1" lang="en"/>
              <a:t>vidumolekulinis vandenilinis ryšys</a:t>
            </a:r>
            <a:r>
              <a:rPr lang="en"/>
              <a:t> pateiktoje antrinėje baltymo fragmento struktūroje. </a:t>
            </a:r>
            <a:endParaRPr/>
          </a:p>
        </p:txBody>
      </p:sp>
      <p:sp>
        <p:nvSpPr>
          <p:cNvPr id="602" name="Google Shape;602;p102"/>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6" name="Shape 606"/>
        <p:cNvGrpSpPr/>
        <p:nvPr/>
      </p:nvGrpSpPr>
      <p:grpSpPr>
        <a:xfrm>
          <a:off x="0" y="0"/>
          <a:ext cx="0" cy="0"/>
          <a:chOff x="0" y="0"/>
          <a:chExt cx="0" cy="0"/>
        </a:xfrm>
      </p:grpSpPr>
      <p:sp>
        <p:nvSpPr>
          <p:cNvPr id="607" name="Google Shape;607;p10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Skaičiavimo uždaviniai</a:t>
            </a:r>
            <a:endParaRPr/>
          </a:p>
        </p:txBody>
      </p:sp>
      <p:sp>
        <p:nvSpPr>
          <p:cNvPr id="608" name="Google Shape;608;p103"/>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Plėtojami ir taikomi skaičiavimo gebėjimai: skaičių apvalinimas, </a:t>
            </a:r>
            <a:r>
              <a:rPr b="1" lang="en"/>
              <a:t>reikšminių</a:t>
            </a:r>
            <a:r>
              <a:rPr lang="en"/>
              <a:t> </a:t>
            </a:r>
            <a:r>
              <a:rPr b="1" lang="en"/>
              <a:t>skaitmenų</a:t>
            </a:r>
            <a:r>
              <a:rPr lang="en"/>
              <a:t> nustatymo taisyklės, </a:t>
            </a:r>
            <a:r>
              <a:rPr b="1" lang="en"/>
              <a:t>standartinė</a:t>
            </a:r>
            <a:r>
              <a:rPr lang="en"/>
              <a:t> </a:t>
            </a:r>
            <a:r>
              <a:rPr b="1" lang="en"/>
              <a:t>išraiška</a:t>
            </a:r>
            <a:r>
              <a:rPr lang="en"/>
              <a:t>, matavimo paklaidų (</a:t>
            </a:r>
            <a:r>
              <a:rPr b="1" lang="en"/>
              <a:t>absoliučiųjų</a:t>
            </a:r>
            <a:r>
              <a:rPr lang="en"/>
              <a:t> ir </a:t>
            </a:r>
            <a:r>
              <a:rPr b="1" lang="en"/>
              <a:t>santykinių</a:t>
            </a:r>
            <a:r>
              <a:rPr lang="en"/>
              <a:t>) nustatymas…</a:t>
            </a:r>
            <a:endParaRPr/>
          </a:p>
          <a:p>
            <a:pPr indent="-342900" lvl="0" marL="457200" rtl="0" algn="l">
              <a:spcBef>
                <a:spcPts val="0"/>
              </a:spcBef>
              <a:spcAft>
                <a:spcPts val="0"/>
              </a:spcAft>
              <a:buSzPts val="1800"/>
              <a:buChar char="●"/>
            </a:pPr>
            <a:r>
              <a:rPr lang="en"/>
              <a:t>Apskaičiuojamos medžiagos procentinės, molinės ir </a:t>
            </a:r>
            <a:r>
              <a:rPr b="1" lang="en"/>
              <a:t>masės</a:t>
            </a:r>
            <a:r>
              <a:rPr lang="en"/>
              <a:t> </a:t>
            </a:r>
            <a:r>
              <a:rPr b="1" lang="en"/>
              <a:t>koncentracijos</a:t>
            </a:r>
            <a:r>
              <a:rPr lang="en"/>
              <a:t> tirpale, perskaičiuojama viena koncentracija į kitą.</a:t>
            </a:r>
            <a:endParaRPr/>
          </a:p>
          <a:p>
            <a:pPr indent="-342900" lvl="0" marL="457200" rtl="0" algn="l">
              <a:spcBef>
                <a:spcPts val="0"/>
              </a:spcBef>
              <a:spcAft>
                <a:spcPts val="0"/>
              </a:spcAft>
              <a:buSzPts val="1800"/>
              <a:buChar char="●"/>
            </a:pPr>
            <a:r>
              <a:rPr lang="en"/>
              <a:t>Pagal pateiktą reakcijų lygtį apskaičiuojama dvinario mišinio sudėtis, kai reakcijoje dalyvauja vienas arba </a:t>
            </a:r>
            <a:r>
              <a:rPr b="1" lang="en"/>
              <a:t>abu</a:t>
            </a:r>
            <a:r>
              <a:rPr lang="en"/>
              <a:t> </a:t>
            </a:r>
            <a:r>
              <a:rPr b="1" lang="en"/>
              <a:t>mišinio</a:t>
            </a:r>
            <a:r>
              <a:rPr lang="en"/>
              <a:t> </a:t>
            </a:r>
            <a:r>
              <a:rPr b="1" lang="en"/>
              <a:t>komponentai</a:t>
            </a:r>
            <a:r>
              <a:rPr lang="en"/>
              <a:t>.</a:t>
            </a:r>
            <a:endParaRPr/>
          </a:p>
        </p:txBody>
      </p:sp>
      <p:sp>
        <p:nvSpPr>
          <p:cNvPr id="609" name="Google Shape;609;p103"/>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3" name="Shape 613"/>
        <p:cNvGrpSpPr/>
        <p:nvPr/>
      </p:nvGrpSpPr>
      <p:grpSpPr>
        <a:xfrm>
          <a:off x="0" y="0"/>
          <a:ext cx="0" cy="0"/>
          <a:chOff x="0" y="0"/>
          <a:chExt cx="0" cy="0"/>
        </a:xfrm>
      </p:grpSpPr>
      <p:sp>
        <p:nvSpPr>
          <p:cNvPr id="614" name="Google Shape;614;p10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Cheminių reakcijų energija</a:t>
            </a:r>
            <a:endParaRPr/>
          </a:p>
        </p:txBody>
      </p:sp>
      <p:sp>
        <p:nvSpPr>
          <p:cNvPr id="615" name="Google Shape;615;p104"/>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Aptariami </a:t>
            </a:r>
            <a:r>
              <a:rPr b="1" lang="en"/>
              <a:t>reakcijos</a:t>
            </a:r>
            <a:r>
              <a:rPr lang="en"/>
              <a:t> </a:t>
            </a:r>
            <a:r>
              <a:rPr b="1" lang="en"/>
              <a:t>standartinės</a:t>
            </a:r>
            <a:r>
              <a:rPr lang="en"/>
              <a:t> </a:t>
            </a:r>
            <a:r>
              <a:rPr b="1" lang="en"/>
              <a:t>entalpijos</a:t>
            </a:r>
            <a:r>
              <a:rPr lang="en"/>
              <a:t> ir </a:t>
            </a:r>
            <a:r>
              <a:rPr b="1" lang="en"/>
              <a:t>junginio</a:t>
            </a:r>
            <a:r>
              <a:rPr lang="en"/>
              <a:t> </a:t>
            </a:r>
            <a:r>
              <a:rPr b="1" lang="en"/>
              <a:t>susidarymo</a:t>
            </a:r>
            <a:r>
              <a:rPr lang="en"/>
              <a:t> </a:t>
            </a:r>
            <a:r>
              <a:rPr b="1" lang="en"/>
              <a:t>standartinės</a:t>
            </a:r>
            <a:r>
              <a:rPr lang="en"/>
              <a:t> </a:t>
            </a:r>
            <a:r>
              <a:rPr b="1" lang="en"/>
              <a:t>entalpijos</a:t>
            </a:r>
            <a:r>
              <a:rPr lang="en"/>
              <a:t> skirtumai.</a:t>
            </a:r>
            <a:endParaRPr/>
          </a:p>
          <a:p>
            <a:pPr indent="-342900" lvl="0" marL="457200" rtl="0" algn="l">
              <a:spcBef>
                <a:spcPts val="0"/>
              </a:spcBef>
              <a:spcAft>
                <a:spcPts val="0"/>
              </a:spcAft>
              <a:buSzPts val="1800"/>
              <a:buChar char="●"/>
            </a:pPr>
            <a:r>
              <a:rPr lang="en"/>
              <a:t>Nagrinėjami ir tinkamai taikomi energijos tvermės ir </a:t>
            </a:r>
            <a:r>
              <a:rPr b="1" lang="en"/>
              <a:t>Heso dėsniai</a:t>
            </a:r>
            <a:r>
              <a:rPr lang="en"/>
              <a:t>.</a:t>
            </a:r>
            <a:endParaRPr/>
          </a:p>
          <a:p>
            <a:pPr indent="0" lvl="0" marL="457200" rtl="0" algn="l">
              <a:spcBef>
                <a:spcPts val="0"/>
              </a:spcBef>
              <a:spcAft>
                <a:spcPts val="0"/>
              </a:spcAft>
              <a:buNone/>
            </a:pPr>
            <a:r>
              <a:rPr b="1" lang="en"/>
              <a:t>Heso dėsnis</a:t>
            </a:r>
            <a:r>
              <a:rPr lang="en"/>
              <a:t> – cheminės reakcijos šiluminis efektas priklauso tik nuo sistemos pradinės ir galinės būsenos, bet nepriklauso nuo tarpinių būsenų.</a:t>
            </a:r>
            <a:endParaRPr/>
          </a:p>
          <a:p>
            <a:pPr indent="-342900" lvl="0" marL="457200" rtl="0" algn="l">
              <a:spcBef>
                <a:spcPts val="0"/>
              </a:spcBef>
              <a:spcAft>
                <a:spcPts val="0"/>
              </a:spcAft>
              <a:buSzPts val="1800"/>
              <a:buChar char="●"/>
            </a:pPr>
            <a:r>
              <a:rPr lang="en"/>
              <a:t>Pagal junginių susidarymo standartines entalpijas mokomasi apskaičiuoti </a:t>
            </a:r>
            <a:r>
              <a:rPr b="1" lang="en"/>
              <a:t>reakcijos standartinės entalpijos pokytį</a:t>
            </a:r>
            <a:r>
              <a:rPr lang="en"/>
              <a:t>. </a:t>
            </a:r>
            <a:endParaRPr/>
          </a:p>
          <a:p>
            <a:pPr indent="0" lvl="0" marL="0" rtl="0" algn="ctr">
              <a:spcBef>
                <a:spcPts val="0"/>
              </a:spcBef>
              <a:spcAft>
                <a:spcPts val="0"/>
              </a:spcAft>
              <a:buNone/>
            </a:pPr>
            <a:r>
              <a:rPr lang="en"/>
              <a:t>ΔH</a:t>
            </a:r>
            <a:r>
              <a:rPr baseline="-25000" lang="en"/>
              <a:t>reakcijos</a:t>
            </a:r>
            <a:r>
              <a:rPr lang="en"/>
              <a:t>= ΣΔH</a:t>
            </a:r>
            <a:r>
              <a:rPr baseline="-25000" lang="en"/>
              <a:t>f</a:t>
            </a:r>
            <a:r>
              <a:rPr lang="en"/>
              <a:t>(produktų) – ΣΔH</a:t>
            </a:r>
            <a:r>
              <a:rPr baseline="-25000" lang="en"/>
              <a:t>f</a:t>
            </a:r>
            <a:r>
              <a:rPr lang="en"/>
              <a:t>(reagentų)</a:t>
            </a:r>
            <a:endParaRPr/>
          </a:p>
          <a:p>
            <a:pPr indent="-342900" lvl="0" marL="457200" rtl="0" algn="l">
              <a:spcBef>
                <a:spcPts val="0"/>
              </a:spcBef>
              <a:spcAft>
                <a:spcPts val="0"/>
              </a:spcAft>
              <a:buSzPts val="1800"/>
              <a:buChar char="●"/>
            </a:pPr>
            <a:r>
              <a:rPr lang="en"/>
              <a:t>Analizuojama </a:t>
            </a:r>
            <a:r>
              <a:rPr b="1" lang="en"/>
              <a:t>maisto produktų energinė vertė</a:t>
            </a:r>
            <a:r>
              <a:rPr lang="en"/>
              <a:t>, paros energijos (maisto) poreikis žmogui. Mokomasi apskaičiuoti energijos kiekį, gaunamą iš maisto produktų.</a:t>
            </a:r>
            <a:endParaRPr/>
          </a:p>
        </p:txBody>
      </p:sp>
      <p:sp>
        <p:nvSpPr>
          <p:cNvPr id="616" name="Google Shape;616;p10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0" name="Shape 620"/>
        <p:cNvGrpSpPr/>
        <p:nvPr/>
      </p:nvGrpSpPr>
      <p:grpSpPr>
        <a:xfrm>
          <a:off x="0" y="0"/>
          <a:ext cx="0" cy="0"/>
          <a:chOff x="0" y="0"/>
          <a:chExt cx="0" cy="0"/>
        </a:xfrm>
      </p:grpSpPr>
      <p:sp>
        <p:nvSpPr>
          <p:cNvPr id="621" name="Google Shape;621;p10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Cheminių reakcijų greitis</a:t>
            </a:r>
            <a:endParaRPr/>
          </a:p>
        </p:txBody>
      </p:sp>
      <p:sp>
        <p:nvSpPr>
          <p:cNvPr id="622" name="Google Shape;622;p105"/>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Tyrinėjamas</a:t>
            </a:r>
            <a:r>
              <a:rPr lang="en"/>
              <a:t> pasirinktos reakcijos (metalo ar netirpaus karbonato sąveikos su rūgštimi) </a:t>
            </a:r>
            <a:r>
              <a:rPr b="1" lang="en"/>
              <a:t>greitis pagal išsiskiriančių dujų tūrį, keičiant tirpalo koncentraciją ir (ar) temperatūrą.</a:t>
            </a:r>
            <a:endParaRPr b="1"/>
          </a:p>
          <a:p>
            <a:pPr indent="-342900" lvl="0" marL="457200" rtl="0" algn="l">
              <a:spcBef>
                <a:spcPts val="0"/>
              </a:spcBef>
              <a:spcAft>
                <a:spcPts val="0"/>
              </a:spcAft>
              <a:buSzPts val="1800"/>
              <a:buChar char="●"/>
            </a:pPr>
            <a:r>
              <a:rPr lang="en"/>
              <a:t>Aptariama </a:t>
            </a:r>
            <a:r>
              <a:rPr b="1" lang="en"/>
              <a:t>temperatūrinio reakcijos greičio koeficiento</a:t>
            </a:r>
            <a:r>
              <a:rPr lang="en"/>
              <a:t> (</a:t>
            </a:r>
            <a:r>
              <a:rPr i="1" lang="en"/>
              <a:t>γ</a:t>
            </a:r>
            <a:r>
              <a:rPr lang="en"/>
              <a:t>) sąvoka, mokomasi temperatūrinį reakcijos greičio koeficientą taikyti skaičiavimuose. </a:t>
            </a:r>
            <a:endParaRPr/>
          </a:p>
          <a:p>
            <a:pPr indent="-342900" lvl="0" marL="457200" rtl="0" algn="l">
              <a:spcBef>
                <a:spcPts val="0"/>
              </a:spcBef>
              <a:spcAft>
                <a:spcPts val="0"/>
              </a:spcAft>
              <a:buSzPts val="1800"/>
              <a:buChar char="●"/>
            </a:pPr>
            <a:r>
              <a:rPr lang="en"/>
              <a:t>Apibūdinami katalizatorius ir </a:t>
            </a:r>
            <a:r>
              <a:rPr b="1" lang="en"/>
              <a:t>inhibitorius</a:t>
            </a:r>
            <a:r>
              <a:rPr lang="en"/>
              <a:t>.</a:t>
            </a:r>
            <a:endParaRPr/>
          </a:p>
          <a:p>
            <a:pPr indent="-342900" lvl="0" marL="457200" rtl="0" algn="l">
              <a:spcBef>
                <a:spcPts val="0"/>
              </a:spcBef>
              <a:spcAft>
                <a:spcPts val="0"/>
              </a:spcAft>
              <a:buSzPts val="1800"/>
              <a:buChar char="●"/>
            </a:pPr>
            <a:r>
              <a:rPr lang="en"/>
              <a:t>Nurodoma </a:t>
            </a:r>
            <a:r>
              <a:rPr b="1" lang="en"/>
              <a:t>automobilių</a:t>
            </a:r>
            <a:r>
              <a:rPr lang="en"/>
              <a:t> </a:t>
            </a:r>
            <a:r>
              <a:rPr b="1" lang="en"/>
              <a:t>katalizatorių</a:t>
            </a:r>
            <a:r>
              <a:rPr lang="en"/>
              <a:t> </a:t>
            </a:r>
            <a:r>
              <a:rPr b="1" lang="en"/>
              <a:t>reikšmė</a:t>
            </a:r>
            <a:r>
              <a:rPr lang="en"/>
              <a:t>, </a:t>
            </a:r>
            <a:r>
              <a:rPr b="1" lang="en"/>
              <a:t>mažinant</a:t>
            </a:r>
            <a:r>
              <a:rPr lang="en"/>
              <a:t> </a:t>
            </a:r>
            <a:r>
              <a:rPr b="1" lang="en"/>
              <a:t>aplinkos</a:t>
            </a:r>
            <a:r>
              <a:rPr lang="en"/>
              <a:t> </a:t>
            </a:r>
            <a:r>
              <a:rPr b="1" lang="en"/>
              <a:t>taršą</a:t>
            </a:r>
            <a:r>
              <a:rPr lang="en"/>
              <a:t> </a:t>
            </a:r>
            <a:r>
              <a:rPr b="1" lang="en"/>
              <a:t>anglies monoksidu</a:t>
            </a:r>
            <a:r>
              <a:rPr lang="en"/>
              <a:t>, </a:t>
            </a:r>
            <a:r>
              <a:rPr b="1" lang="en"/>
              <a:t>azoto oksidais</a:t>
            </a:r>
            <a:r>
              <a:rPr lang="en"/>
              <a:t>, </a:t>
            </a:r>
            <a:r>
              <a:rPr b="1" lang="en"/>
              <a:t>nesudegusiais angliavandeniliais</a:t>
            </a:r>
            <a:r>
              <a:rPr lang="en"/>
              <a:t>.</a:t>
            </a:r>
            <a:endParaRPr/>
          </a:p>
        </p:txBody>
      </p:sp>
      <p:sp>
        <p:nvSpPr>
          <p:cNvPr id="623" name="Google Shape;623;p105"/>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7" name="Shape 627"/>
        <p:cNvGrpSpPr/>
        <p:nvPr/>
      </p:nvGrpSpPr>
      <p:grpSpPr>
        <a:xfrm>
          <a:off x="0" y="0"/>
          <a:ext cx="0" cy="0"/>
          <a:chOff x="0" y="0"/>
          <a:chExt cx="0" cy="0"/>
        </a:xfrm>
      </p:grpSpPr>
      <p:sp>
        <p:nvSpPr>
          <p:cNvPr id="628" name="Google Shape;628;p10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Cheminė pusiausvyra</a:t>
            </a:r>
            <a:endParaRPr/>
          </a:p>
        </p:txBody>
      </p:sp>
      <p:sp>
        <p:nvSpPr>
          <p:cNvPr id="629" name="Google Shape;629;p106"/>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Užrašoma pusiausvyros konstantos (</a:t>
            </a:r>
            <a:r>
              <a:rPr i="1" lang="en"/>
              <a:t>K</a:t>
            </a:r>
            <a:r>
              <a:rPr baseline="-25000" i="1" lang="en"/>
              <a:t>c</a:t>
            </a:r>
            <a:r>
              <a:rPr lang="en"/>
              <a:t>) matematinė išraiška pateiktai homogeninei reakcijai, apibūdinamas </a:t>
            </a:r>
            <a:r>
              <a:rPr b="1" lang="en"/>
              <a:t>pusiausvyros</a:t>
            </a:r>
            <a:r>
              <a:rPr lang="en"/>
              <a:t> </a:t>
            </a:r>
            <a:r>
              <a:rPr b="1" lang="en"/>
              <a:t>konstantos</a:t>
            </a:r>
            <a:r>
              <a:rPr lang="en"/>
              <a:t> </a:t>
            </a:r>
            <a:r>
              <a:rPr b="1" lang="en"/>
              <a:t>matavimo</a:t>
            </a:r>
            <a:r>
              <a:rPr lang="en"/>
              <a:t> </a:t>
            </a:r>
            <a:r>
              <a:rPr b="1" lang="en"/>
              <a:t>vienetas</a:t>
            </a:r>
            <a:r>
              <a:rPr lang="en"/>
              <a:t> ir jos vertės priklausomybė nuo temperatūros. </a:t>
            </a:r>
            <a:endParaRPr/>
          </a:p>
          <a:p>
            <a:pPr indent="-342900" lvl="0" marL="457200" rtl="0" algn="l">
              <a:spcBef>
                <a:spcPts val="0"/>
              </a:spcBef>
              <a:spcAft>
                <a:spcPts val="0"/>
              </a:spcAft>
              <a:buSzPts val="1800"/>
              <a:buChar char="●"/>
            </a:pPr>
            <a:r>
              <a:rPr b="1" lang="en"/>
              <a:t>Praktiškai</a:t>
            </a:r>
            <a:r>
              <a:rPr lang="en"/>
              <a:t> </a:t>
            </a:r>
            <a:r>
              <a:rPr b="1" lang="en"/>
              <a:t>tiriama</a:t>
            </a:r>
            <a:r>
              <a:rPr lang="en"/>
              <a:t> </a:t>
            </a:r>
            <a:r>
              <a:rPr b="1" lang="en"/>
              <a:t>pusiausvyros</a:t>
            </a:r>
            <a:r>
              <a:rPr lang="en"/>
              <a:t> </a:t>
            </a:r>
            <a:r>
              <a:rPr b="1" lang="en"/>
              <a:t>krypties</a:t>
            </a:r>
            <a:r>
              <a:rPr lang="en"/>
              <a:t> </a:t>
            </a:r>
            <a:r>
              <a:rPr b="1" lang="en"/>
              <a:t>priklausomybė</a:t>
            </a:r>
            <a:r>
              <a:rPr lang="en"/>
              <a:t> </a:t>
            </a:r>
            <a:r>
              <a:rPr b="1" lang="en"/>
              <a:t>nuo</a:t>
            </a:r>
            <a:r>
              <a:rPr lang="en"/>
              <a:t> </a:t>
            </a:r>
            <a:r>
              <a:rPr b="1" lang="en"/>
              <a:t>temperatūros</a:t>
            </a:r>
            <a:r>
              <a:rPr lang="en"/>
              <a:t>, pavyzdžiui, krakmolo ir jodo tirpalo sąveika skirtingose temperatūrose, ar koncentracijos, pavyzdžiui, kalio tiocianato sąveika su geležies(III) chloridu.</a:t>
            </a:r>
            <a:endParaRPr/>
          </a:p>
        </p:txBody>
      </p:sp>
      <p:sp>
        <p:nvSpPr>
          <p:cNvPr id="630" name="Google Shape;630;p106"/>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4" name="Shape 634"/>
        <p:cNvGrpSpPr/>
        <p:nvPr/>
      </p:nvGrpSpPr>
      <p:grpSpPr>
        <a:xfrm>
          <a:off x="0" y="0"/>
          <a:ext cx="0" cy="0"/>
          <a:chOff x="0" y="0"/>
          <a:chExt cx="0" cy="0"/>
        </a:xfrm>
      </p:grpSpPr>
      <p:sp>
        <p:nvSpPr>
          <p:cNvPr id="635" name="Google Shape;635;p10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Oksidacijos-redukcijos reakcijos</a:t>
            </a:r>
            <a:endParaRPr/>
          </a:p>
        </p:txBody>
      </p:sp>
      <p:sp>
        <p:nvSpPr>
          <p:cNvPr id="636" name="Google Shape;636;p107"/>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Lyginamos pateiktos oksidacijos-redukcijos reakcijų lygtys, kai yra vienas oksidatorius ir vienas reduktorius, </a:t>
            </a:r>
            <a:r>
              <a:rPr b="1" lang="en"/>
              <a:t>taikant</a:t>
            </a:r>
            <a:r>
              <a:rPr lang="en"/>
              <a:t> </a:t>
            </a:r>
            <a:r>
              <a:rPr b="1" lang="en"/>
              <a:t>elektronų</a:t>
            </a:r>
            <a:r>
              <a:rPr lang="en"/>
              <a:t> </a:t>
            </a:r>
            <a:r>
              <a:rPr b="1" lang="en"/>
              <a:t>balanso</a:t>
            </a:r>
            <a:r>
              <a:rPr lang="en"/>
              <a:t> </a:t>
            </a:r>
            <a:r>
              <a:rPr b="1" lang="en"/>
              <a:t>metodą</a:t>
            </a:r>
            <a:r>
              <a:rPr lang="en"/>
              <a:t>. </a:t>
            </a:r>
            <a:endParaRPr/>
          </a:p>
          <a:p>
            <a:pPr indent="-342900" lvl="0" marL="457200" rtl="0" algn="l">
              <a:spcBef>
                <a:spcPts val="0"/>
              </a:spcBef>
              <a:spcAft>
                <a:spcPts val="0"/>
              </a:spcAft>
              <a:buSzPts val="1800"/>
              <a:buChar char="●"/>
            </a:pPr>
            <a:r>
              <a:rPr lang="en"/>
              <a:t>Nagrinėjamos metalų reakcijos su praskiesta ar koncentruota azoto rūgštimi bei koncentruota sieros rūgštimi, </a:t>
            </a:r>
            <a:r>
              <a:rPr b="1" lang="en"/>
              <a:t>kai nurodyti reakcijų produktai</a:t>
            </a:r>
            <a:r>
              <a:rPr lang="en"/>
              <a:t>; elektronų balanso metodu išlyginamos užrašytos bendrosios reakcijų lygtys.</a:t>
            </a:r>
            <a:endParaRPr/>
          </a:p>
          <a:p>
            <a:pPr indent="-342900" lvl="0" marL="457200" rtl="0" algn="l">
              <a:spcBef>
                <a:spcPts val="0"/>
              </a:spcBef>
              <a:spcAft>
                <a:spcPts val="0"/>
              </a:spcAft>
              <a:buSzPts val="1800"/>
              <a:buChar char="●"/>
            </a:pPr>
            <a:r>
              <a:rPr lang="en"/>
              <a:t>Aiškinamasi korozijos ekonominė žala ir paprasčiausi korozijos sulėtinimo būdai (</a:t>
            </a:r>
            <a:r>
              <a:rPr b="1" lang="en"/>
              <a:t>metalų ir nemetalų dangos, legiravimas</a:t>
            </a:r>
            <a:r>
              <a:rPr lang="en"/>
              <a:t>), mokomasi palyginti duomenis apie metalų oksidacijos (korozijos) mastus ir juos analizuoti. </a:t>
            </a:r>
            <a:endParaRPr/>
          </a:p>
        </p:txBody>
      </p:sp>
      <p:sp>
        <p:nvSpPr>
          <p:cNvPr id="637" name="Google Shape;637;p107"/>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1" name="Shape 641"/>
        <p:cNvGrpSpPr/>
        <p:nvPr/>
      </p:nvGrpSpPr>
      <p:grpSpPr>
        <a:xfrm>
          <a:off x="0" y="0"/>
          <a:ext cx="0" cy="0"/>
          <a:chOff x="0" y="0"/>
          <a:chExt cx="0" cy="0"/>
        </a:xfrm>
      </p:grpSpPr>
      <p:sp>
        <p:nvSpPr>
          <p:cNvPr id="642" name="Google Shape;642;p10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Elektrolizė</a:t>
            </a:r>
            <a:endParaRPr/>
          </a:p>
        </p:txBody>
      </p:sp>
      <p:sp>
        <p:nvSpPr>
          <p:cNvPr id="643" name="Google Shape;643;p108"/>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Nagrinėjami aktyvių metalų, </a:t>
            </a:r>
            <a:r>
              <a:rPr b="1" lang="en"/>
              <a:t>1 ir 2 grupių, chloridų elektrolizės procesai</a:t>
            </a:r>
            <a:r>
              <a:rPr lang="en"/>
              <a:t>, kurie vyksta </a:t>
            </a:r>
            <a:r>
              <a:rPr b="1" lang="en"/>
              <a:t>lydale</a:t>
            </a:r>
            <a:r>
              <a:rPr lang="en"/>
              <a:t>, kai elektrodai yra inertiniai. </a:t>
            </a:r>
            <a:endParaRPr/>
          </a:p>
          <a:p>
            <a:pPr indent="-342900" lvl="0" marL="457200" rtl="0" algn="l">
              <a:spcBef>
                <a:spcPts val="0"/>
              </a:spcBef>
              <a:spcAft>
                <a:spcPts val="0"/>
              </a:spcAft>
              <a:buSzPts val="1800"/>
              <a:buChar char="●"/>
            </a:pPr>
            <a:r>
              <a:rPr lang="en"/>
              <a:t>Tyrinėjami aktyvių metalų, pavyzdžiui, </a:t>
            </a:r>
            <a:r>
              <a:rPr b="1" lang="en"/>
              <a:t>1 ir (ar) 2 grupių, chloridų elektrolizės procesai</a:t>
            </a:r>
            <a:r>
              <a:rPr lang="en"/>
              <a:t> </a:t>
            </a:r>
            <a:r>
              <a:rPr b="1" lang="en"/>
              <a:t>vandeniniame</a:t>
            </a:r>
            <a:r>
              <a:rPr lang="en"/>
              <a:t> </a:t>
            </a:r>
            <a:r>
              <a:rPr b="1" lang="en"/>
              <a:t>tirpale</a:t>
            </a:r>
            <a:r>
              <a:rPr lang="en"/>
              <a:t>, kai elektrodai yra inertiniai (grafitiniai).</a:t>
            </a:r>
            <a:endParaRPr/>
          </a:p>
          <a:p>
            <a:pPr indent="-342900" lvl="0" marL="457200" rtl="0" algn="l">
              <a:spcBef>
                <a:spcPts val="0"/>
              </a:spcBef>
              <a:spcAft>
                <a:spcPts val="0"/>
              </a:spcAft>
              <a:buSzPts val="1800"/>
              <a:buChar char="●"/>
            </a:pPr>
            <a:r>
              <a:rPr lang="en"/>
              <a:t>Užrašomos ir išlyginamos nagrinėtų ir tyrinėtų </a:t>
            </a:r>
            <a:r>
              <a:rPr b="1" lang="en"/>
              <a:t>anodinių ir katodinių elektrocheminių procesų lygtys bei elektrolizės bendrosios lygtys</a:t>
            </a:r>
            <a:r>
              <a:rPr lang="en"/>
              <a:t>.</a:t>
            </a:r>
            <a:endParaRPr/>
          </a:p>
          <a:p>
            <a:pPr indent="-342900" lvl="0" marL="457200" rtl="0" algn="l">
              <a:spcBef>
                <a:spcPts val="0"/>
              </a:spcBef>
              <a:spcAft>
                <a:spcPts val="0"/>
              </a:spcAft>
              <a:buSzPts val="1800"/>
              <a:buChar char="●"/>
            </a:pPr>
            <a:r>
              <a:rPr lang="en"/>
              <a:t>Nurodoma elektrolizės procesų technologinė svarba (gaunant ir gryninant metalus, formuojant metalų dangas). </a:t>
            </a:r>
            <a:r>
              <a:rPr lang="en"/>
              <a:t>Kritiškai vertinamas šių procesų </a:t>
            </a:r>
            <a:r>
              <a:rPr b="1" lang="en"/>
              <a:t>poveikis supančiai aplinkai</a:t>
            </a:r>
            <a:r>
              <a:rPr lang="en"/>
              <a:t>.</a:t>
            </a:r>
            <a:endParaRPr/>
          </a:p>
        </p:txBody>
      </p:sp>
      <p:sp>
        <p:nvSpPr>
          <p:cNvPr id="644" name="Google Shape;644;p108"/>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8" name="Shape 648"/>
        <p:cNvGrpSpPr/>
        <p:nvPr/>
      </p:nvGrpSpPr>
      <p:grpSpPr>
        <a:xfrm>
          <a:off x="0" y="0"/>
          <a:ext cx="0" cy="0"/>
          <a:chOff x="0" y="0"/>
          <a:chExt cx="0" cy="0"/>
        </a:xfrm>
      </p:grpSpPr>
      <p:sp>
        <p:nvSpPr>
          <p:cNvPr id="649" name="Google Shape;649;p10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Vandens kietumas</a:t>
            </a:r>
            <a:endParaRPr/>
          </a:p>
        </p:txBody>
      </p:sp>
      <p:sp>
        <p:nvSpPr>
          <p:cNvPr id="650" name="Google Shape;650;p109"/>
          <p:cNvSpPr txBox="1"/>
          <p:nvPr>
            <p:ph idx="1" type="body"/>
          </p:nvPr>
        </p:nvSpPr>
        <p:spPr>
          <a:xfrm>
            <a:off x="387900" y="1340300"/>
            <a:ext cx="8368200" cy="36543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Aptariami vandens kietumo </a:t>
            </a:r>
            <a:r>
              <a:rPr b="1" lang="en"/>
              <a:t>matavimo vienetas (mmol/L)</a:t>
            </a:r>
            <a:r>
              <a:rPr lang="en"/>
              <a:t> ir </a:t>
            </a:r>
            <a:r>
              <a:rPr b="1" lang="en"/>
              <a:t>vandens kietumo lygiai</a:t>
            </a:r>
            <a:r>
              <a:rPr lang="en"/>
              <a:t>.</a:t>
            </a:r>
            <a:endParaRPr/>
          </a:p>
          <a:p>
            <a:pPr indent="0" lvl="0" marL="457200" rtl="0" algn="l">
              <a:spcBef>
                <a:spcPts val="0"/>
              </a:spcBef>
              <a:spcAft>
                <a:spcPts val="0"/>
              </a:spcAft>
              <a:buNone/>
            </a:pPr>
            <a:r>
              <a:rPr b="1" lang="en"/>
              <a:t>Vandens kietumo lygiai: </a:t>
            </a:r>
            <a:r>
              <a:rPr lang="en"/>
              <a:t>labai minkštas (0–1,5 mmol/L), minkštas (1,5–3 mmol/L), vidutinio kietumo (3–6 mmol/L), kietas (6–10 mmol/L), labai kietas (&gt;10 mmol/L).</a:t>
            </a:r>
            <a:endParaRPr/>
          </a:p>
          <a:p>
            <a:pPr indent="-342900" lvl="0" marL="457200" rtl="0" algn="l">
              <a:spcBef>
                <a:spcPts val="0"/>
              </a:spcBef>
              <a:spcAft>
                <a:spcPts val="0"/>
              </a:spcAft>
              <a:buSzPts val="1800"/>
              <a:buChar char="●"/>
            </a:pPr>
            <a:r>
              <a:rPr lang="en"/>
              <a:t>Nagrinėjami vandens minkštinimo būdai: karbonatiniam kietumui– terminis ir </a:t>
            </a:r>
            <a:r>
              <a:rPr b="1" lang="en"/>
              <a:t>naudojant kalcio hidroksidą</a:t>
            </a:r>
            <a:r>
              <a:rPr lang="en"/>
              <a:t>; nekarbonatiniam – naudojant tirpius karbonatus ar fosfatus; užrašomos ir išlyginamos bendrosios bei joninės reakcijų lygtys.</a:t>
            </a:r>
            <a:endParaRPr/>
          </a:p>
          <a:p>
            <a:pPr indent="-342900" lvl="0" marL="457200" rtl="0" algn="l">
              <a:spcBef>
                <a:spcPts val="0"/>
              </a:spcBef>
              <a:spcAft>
                <a:spcPts val="0"/>
              </a:spcAft>
              <a:buSzPts val="1800"/>
              <a:buChar char="●"/>
            </a:pPr>
            <a:r>
              <a:rPr b="1" lang="en"/>
              <a:t>Praktiškai nustatomas bendrasis vandens kietumas naudojant EDTA.</a:t>
            </a:r>
            <a:endParaRPr b="1"/>
          </a:p>
        </p:txBody>
      </p:sp>
      <p:sp>
        <p:nvSpPr>
          <p:cNvPr id="651" name="Google Shape;651;p109"/>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5" name="Shape 655"/>
        <p:cNvGrpSpPr/>
        <p:nvPr/>
      </p:nvGrpSpPr>
      <p:grpSpPr>
        <a:xfrm>
          <a:off x="0" y="0"/>
          <a:ext cx="0" cy="0"/>
          <a:chOff x="0" y="0"/>
          <a:chExt cx="0" cy="0"/>
        </a:xfrm>
      </p:grpSpPr>
      <p:sp>
        <p:nvSpPr>
          <p:cNvPr id="656" name="Google Shape;656;p11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Vandens joninė sandauga ir pH</a:t>
            </a:r>
            <a:endParaRPr/>
          </a:p>
        </p:txBody>
      </p:sp>
      <p:sp>
        <p:nvSpPr>
          <p:cNvPr id="657" name="Google Shape;657;p110"/>
          <p:cNvSpPr txBox="1"/>
          <p:nvPr>
            <p:ph idx="1" type="body"/>
          </p:nvPr>
        </p:nvSpPr>
        <p:spPr>
          <a:xfrm>
            <a:off x="387900" y="1260100"/>
            <a:ext cx="8368200" cy="3734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Aptariamas </a:t>
            </a:r>
            <a:r>
              <a:rPr b="1" lang="en"/>
              <a:t>vandens</a:t>
            </a:r>
            <a:r>
              <a:rPr lang="en"/>
              <a:t> </a:t>
            </a:r>
            <a:r>
              <a:rPr b="1" lang="en"/>
              <a:t>autojonizacijos</a:t>
            </a:r>
            <a:r>
              <a:rPr lang="en"/>
              <a:t> </a:t>
            </a:r>
            <a:r>
              <a:rPr b="1" lang="en"/>
              <a:t>procesas</a:t>
            </a:r>
            <a:r>
              <a:rPr lang="en"/>
              <a:t> kaip </a:t>
            </a:r>
            <a:r>
              <a:rPr b="1" lang="en"/>
              <a:t>endoterminis</a:t>
            </a:r>
            <a:r>
              <a:rPr lang="en"/>
              <a:t> </a:t>
            </a:r>
            <a:r>
              <a:rPr b="1" lang="en"/>
              <a:t>procesas</a:t>
            </a:r>
            <a:r>
              <a:rPr lang="en"/>
              <a:t>, užrašoma autojonizacijos lygtis, susidarant vandenilio ir hidroksido jonams. </a:t>
            </a:r>
            <a:r>
              <a:rPr b="1" lang="en"/>
              <a:t>Apibūdinama vandens pH priklausomybė nuo temperatūros.</a:t>
            </a:r>
            <a:endParaRPr b="1"/>
          </a:p>
          <a:p>
            <a:pPr indent="-342900" lvl="0" marL="457200" rtl="0" algn="l">
              <a:spcBef>
                <a:spcPts val="0"/>
              </a:spcBef>
              <a:spcAft>
                <a:spcPts val="0"/>
              </a:spcAft>
              <a:buSzPts val="1800"/>
              <a:buChar char="●"/>
            </a:pPr>
            <a:r>
              <a:rPr lang="en"/>
              <a:t>Naudojantis jonizacijos konstantų išraiškomis ir vertėmis, </a:t>
            </a:r>
            <a:r>
              <a:rPr b="1" lang="en"/>
              <a:t>apskaičiuojamas silpnųjų vienprotonių rūgščių tirpalų pH, darant prielaidą, kad rūgšties pradinė koncentracija nesikeičia</a:t>
            </a:r>
            <a:r>
              <a:rPr lang="en"/>
              <a:t>.</a:t>
            </a:r>
            <a:endParaRPr/>
          </a:p>
          <a:p>
            <a:pPr indent="-342900" lvl="0" marL="457200" rtl="0" algn="l">
              <a:spcBef>
                <a:spcPts val="0"/>
              </a:spcBef>
              <a:spcAft>
                <a:spcPts val="0"/>
              </a:spcAft>
              <a:buSzPts val="1800"/>
              <a:buChar char="●"/>
            </a:pPr>
            <a:r>
              <a:rPr lang="en"/>
              <a:t>Tyrinėjamas druskos rūgšties titravimas stipria baze (natrio hidroksidu ar kalio hidroksidu), </a:t>
            </a:r>
            <a:r>
              <a:rPr b="1" lang="en"/>
              <a:t>vienprotonės etano rūgšties titravimas stipria baze</a:t>
            </a:r>
            <a:r>
              <a:rPr lang="en"/>
              <a:t> arba atvirkščiai, mokomasi analizuoti titravimo kreives ir nustatyti ekvivalentinį tašką.</a:t>
            </a:r>
            <a:endParaRPr/>
          </a:p>
          <a:p>
            <a:pPr indent="-342900" lvl="0" marL="457200" rtl="0" algn="l">
              <a:spcBef>
                <a:spcPts val="0"/>
              </a:spcBef>
              <a:spcAft>
                <a:spcPts val="0"/>
              </a:spcAft>
              <a:buSzPts val="1800"/>
              <a:buChar char="●"/>
            </a:pPr>
            <a:r>
              <a:rPr b="1" lang="en"/>
              <a:t>Praktiškai nustatomos skirtingų druskų tirpalų terpės</a:t>
            </a:r>
            <a:r>
              <a:rPr lang="en"/>
              <a:t> pH jutikliu ir (ar) universaliuoju indikatoriumi.</a:t>
            </a:r>
            <a:endParaRPr/>
          </a:p>
        </p:txBody>
      </p:sp>
      <p:sp>
        <p:nvSpPr>
          <p:cNvPr id="658" name="Google Shape;658;p110"/>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2" name="Shape 662"/>
        <p:cNvGrpSpPr/>
        <p:nvPr/>
      </p:nvGrpSpPr>
      <p:grpSpPr>
        <a:xfrm>
          <a:off x="0" y="0"/>
          <a:ext cx="0" cy="0"/>
          <a:chOff x="0" y="0"/>
          <a:chExt cx="0" cy="0"/>
        </a:xfrm>
      </p:grpSpPr>
      <p:sp>
        <p:nvSpPr>
          <p:cNvPr id="663" name="Google Shape;663;p11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Metalai ir nemetalai</a:t>
            </a:r>
            <a:endParaRPr/>
          </a:p>
        </p:txBody>
      </p:sp>
      <p:sp>
        <p:nvSpPr>
          <p:cNvPr id="664" name="Google Shape;664;p111"/>
          <p:cNvSpPr txBox="1"/>
          <p:nvPr>
            <p:ph idx="1" type="body"/>
          </p:nvPr>
        </p:nvSpPr>
        <p:spPr>
          <a:xfrm>
            <a:off x="387900" y="1260100"/>
            <a:ext cx="8368200" cy="3734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Plėtojamos žinios apie nemetalų (deguonies, sieros, anglies, fosforo) </a:t>
            </a:r>
            <a:r>
              <a:rPr b="1" lang="en"/>
              <a:t>alotropines</a:t>
            </a:r>
            <a:r>
              <a:rPr lang="en"/>
              <a:t> </a:t>
            </a:r>
            <a:r>
              <a:rPr b="1" lang="en"/>
              <a:t>atmainas</a:t>
            </a:r>
            <a:r>
              <a:rPr lang="en"/>
              <a:t>.</a:t>
            </a:r>
            <a:endParaRPr/>
          </a:p>
          <a:p>
            <a:pPr indent="-342900" lvl="0" marL="457200" rtl="0" algn="l">
              <a:spcBef>
                <a:spcPts val="0"/>
              </a:spcBef>
              <a:spcAft>
                <a:spcPts val="0"/>
              </a:spcAft>
              <a:buSzPts val="1800"/>
              <a:buChar char="●"/>
            </a:pPr>
            <a:r>
              <a:rPr b="1" lang="en"/>
              <a:t>Praktiškai</a:t>
            </a:r>
            <a:r>
              <a:rPr lang="en"/>
              <a:t> </a:t>
            </a:r>
            <a:r>
              <a:rPr b="1" lang="en"/>
              <a:t>atliekamas</a:t>
            </a:r>
            <a:r>
              <a:rPr lang="en"/>
              <a:t> </a:t>
            </a:r>
            <a:r>
              <a:rPr b="1" lang="en"/>
              <a:t>vandenilio</a:t>
            </a:r>
            <a:r>
              <a:rPr lang="en"/>
              <a:t> (vandens elektrolizė, metalų reakcijos su vandeniu ir rūgštimis) ir </a:t>
            </a:r>
            <a:r>
              <a:rPr b="1" lang="en"/>
              <a:t>deguonies</a:t>
            </a:r>
            <a:r>
              <a:rPr lang="en"/>
              <a:t> (vandens elektrolizė, vandenilio peroksido ar </a:t>
            </a:r>
            <a:r>
              <a:rPr b="1" lang="en"/>
              <a:t>kalio permanganato skilimas</a:t>
            </a:r>
            <a:r>
              <a:rPr lang="en"/>
              <a:t>) dujų gavimas, surinkimas ir atpažinimas.</a:t>
            </a:r>
            <a:endParaRPr/>
          </a:p>
          <a:p>
            <a:pPr indent="-342900" lvl="0" marL="457200" rtl="0" algn="l">
              <a:spcBef>
                <a:spcPts val="0"/>
              </a:spcBef>
              <a:spcAft>
                <a:spcPts val="0"/>
              </a:spcAft>
              <a:buSzPts val="1800"/>
              <a:buChar char="●"/>
            </a:pPr>
            <a:r>
              <a:rPr lang="en"/>
              <a:t>Pakartojami metalų gavimo pramonėje būdai (</a:t>
            </a:r>
            <a:r>
              <a:rPr b="1" lang="en"/>
              <a:t>karbotermija</a:t>
            </a:r>
            <a:r>
              <a:rPr lang="en"/>
              <a:t>, </a:t>
            </a:r>
            <a:r>
              <a:rPr b="1" lang="en"/>
              <a:t>elektrolizė</a:t>
            </a:r>
            <a:r>
              <a:rPr lang="en"/>
              <a:t>) bei svarbiausios panaudojimo sritys, užrašomos ir išlyginamos metalų gavimo bendrosios reakcijų lygtys.</a:t>
            </a:r>
            <a:endParaRPr/>
          </a:p>
          <a:p>
            <a:pPr indent="-342900" lvl="0" marL="457200" rtl="0" algn="l">
              <a:spcBef>
                <a:spcPts val="0"/>
              </a:spcBef>
              <a:spcAft>
                <a:spcPts val="0"/>
              </a:spcAft>
              <a:buSzPts val="1800"/>
              <a:buChar char="●"/>
            </a:pPr>
            <a:r>
              <a:rPr lang="en"/>
              <a:t>Apibūdinamos metalų </a:t>
            </a:r>
            <a:r>
              <a:rPr b="1" lang="en"/>
              <a:t>lydinių</a:t>
            </a:r>
            <a:r>
              <a:rPr lang="en"/>
              <a:t> (plieno, </a:t>
            </a:r>
            <a:r>
              <a:rPr b="1" lang="en"/>
              <a:t>ketaus</a:t>
            </a:r>
            <a:r>
              <a:rPr lang="en"/>
              <a:t>, </a:t>
            </a:r>
            <a:r>
              <a:rPr b="1" lang="en"/>
              <a:t>žalvario</a:t>
            </a:r>
            <a:r>
              <a:rPr lang="en"/>
              <a:t>, bronzos, diuraliuminio) </a:t>
            </a:r>
            <a:r>
              <a:rPr b="1" lang="en"/>
              <a:t>taikymo</a:t>
            </a:r>
            <a:r>
              <a:rPr lang="en"/>
              <a:t> </a:t>
            </a:r>
            <a:r>
              <a:rPr b="1" lang="en"/>
              <a:t>sritys</a:t>
            </a:r>
            <a:r>
              <a:rPr lang="en"/>
              <a:t>.</a:t>
            </a:r>
            <a:endParaRPr/>
          </a:p>
        </p:txBody>
      </p:sp>
      <p:sp>
        <p:nvSpPr>
          <p:cNvPr id="665" name="Google Shape;665;p111"/>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