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9" r:id="rId6"/>
    <p:sldId id="257" r:id="rId7"/>
    <p:sldId id="286" r:id="rId8"/>
    <p:sldId id="287" r:id="rId9"/>
    <p:sldId id="288" r:id="rId10"/>
    <p:sldId id="289" r:id="rId11"/>
    <p:sldId id="263" r:id="rId12"/>
    <p:sldId id="290" r:id="rId13"/>
    <p:sldId id="285" r:id="rId14"/>
    <p:sldId id="277" r:id="rId15"/>
    <p:sldId id="273" r:id="rId16"/>
    <p:sldId id="262" r:id="rId17"/>
    <p:sldId id="265" r:id="rId18"/>
    <p:sldId id="266" r:id="rId19"/>
    <p:sldId id="292" r:id="rId20"/>
    <p:sldId id="293" r:id="rId21"/>
    <p:sldId id="294" r:id="rId22"/>
    <p:sldId id="291" r:id="rId23"/>
    <p:sldId id="267" r:id="rId24"/>
    <p:sldId id="259" r:id="rId25"/>
    <p:sldId id="260" r:id="rId26"/>
    <p:sldId id="268" r:id="rId27"/>
    <p:sldId id="295" r:id="rId28"/>
    <p:sldId id="296" r:id="rId29"/>
    <p:sldId id="26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8"/>
    </p:cViewPr>
  </p:sorterViewPr>
  <p:notesViewPr>
    <p:cSldViewPr snapToGrid="0" showGuides="1">
      <p:cViewPr varScale="1">
        <p:scale>
          <a:sx n="60" d="100"/>
          <a:sy n="60" d="100"/>
        </p:scale>
        <p:origin x="29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356A68E-F10A-4CC1-B7ED-390813A5726F}" type="datetime1">
              <a:rPr lang="lt-LT" smtClean="0"/>
              <a:t>2023-06-22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lt-LT" smtClean="0"/>
              <a:pPr algn="r"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20:05:46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22 672,'0'0'577,"-9"-17"-1282,9 12 641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20:06:02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1 523 2305,'0'0'4434,"36"-8"-4399,-5-9 33,12-7 182,57-41 0,-83 53-141,1 0 0,0 1 0,0 1 0,2 1-1,-1 1 1,27-8 0,126-22 84,-116 28-70,93-29 0,-57 11 83,155-26 0,38-11 369,-40-2 262,-221 55-643,-20 10-173,0-1 0,0 1 1,1 0-1,-1 0 0,1 1 0,0-1 0,-1 1 1,1 0-1,7-1 976,-13 2-957,-3 0-32,1 0-16,-31 0-6512,23 0 4436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20:06:03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131 105 1425,'0'0'4612,"-15"0"-4225,-88 0 790,103 0-1073,-12 10 758,18-8-784,1-1 1,-1 0 0,1 0-1,0 0 1,-1-1 0,1 0-1,0 0 1,10-2 0,9 0 120,8-1 52,0-1 0,0-2 0,-1-1 0,48-18 0,4 1 110,129-21-27,-200 43-179,-28 31-17,-183 270-21,155-230-90,25-36-24,-21 48 0,-4 12-9,40-90-133,-10 19 514,8-18-431,6-14-841,3-9-581,-3-3-1209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6150A2DC-C393-4C32-AC8A-D8FCF89E7839}" type="datetime1">
              <a:rPr lang="lt-LT" smtClean="0"/>
              <a:pPr/>
              <a:t>2023-06-22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lt-LT" smtClean="0"/>
              <a:pPr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7076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lt-LT" smtClean="0"/>
              <a:pPr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980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lt-LT" smtClean="0"/>
              <a:pPr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12639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lt-LT" smtClean="0"/>
              <a:pPr/>
              <a:t>13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4571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88013da7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88013da7b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1388013da7b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lt-LT"/>
              <a:t>21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88013da7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88013da7b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1388013da7b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lt-LT"/>
              <a:t>22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lt-LT" smtClean="0"/>
              <a:pPr/>
              <a:t>26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655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E406B8D-A0D5-4BCB-A4AE-5ED8486900FA}" type="datetime1">
              <a:rPr lang="lt-LT" smtClean="0"/>
              <a:pPr/>
              <a:t>2023-06-22</a:t>
            </a:fld>
            <a:endParaRPr lang="lt-LT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lt-LT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F54DE5-C571-48E8-A5BC-B369434E2F44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92310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6B8D-A0D5-4BCB-A4AE-5ED8486900FA}" type="datetime1">
              <a:rPr lang="lt-LT" smtClean="0"/>
              <a:pPr/>
              <a:t>2023-06-22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9651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6B8D-A0D5-4BCB-A4AE-5ED8486900FA}" type="datetime1">
              <a:rPr lang="lt-LT" smtClean="0"/>
              <a:pPr/>
              <a:t>2023-06-22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91409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adinė skaidrė su paveikslėli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</a:t>
            </a:r>
            <a:r>
              <a:rPr lang="lt-LT" dirty="0" err="1"/>
              <a:t>paantrš</a:t>
            </a:r>
            <a:r>
              <a:rPr lang="lt-LT" dirty="0"/>
              <a:t>. stilių</a:t>
            </a:r>
          </a:p>
        </p:txBody>
      </p:sp>
      <p:sp>
        <p:nvSpPr>
          <p:cNvPr id="11" name="10 paveikslėlio vietos rezervavimo ženklas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251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6B8D-A0D5-4BCB-A4AE-5ED8486900FA}" type="datetime1">
              <a:rPr lang="lt-LT" smtClean="0"/>
              <a:pPr/>
              <a:t>2023-06-22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606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A2F386D-98DA-4B2D-B793-D12C7DE683DF}" type="datetime1">
              <a:rPr lang="lt-LT" smtClean="0"/>
              <a:pPr/>
              <a:t>2023-06-22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rtl="0"/>
            <a:fld id="{0FF54DE5-C571-48E8-A5BC-B369434E2F44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20520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6B8D-A0D5-4BCB-A4AE-5ED8486900FA}" type="datetime1">
              <a:rPr lang="lt-LT" smtClean="0"/>
              <a:pPr/>
              <a:t>2023-06-22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5912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6B8D-A0D5-4BCB-A4AE-5ED8486900FA}" type="datetime1">
              <a:rPr lang="lt-LT" smtClean="0"/>
              <a:pPr/>
              <a:t>2023-06-22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5971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749F-16D1-4B25-8B3F-DEB7425C567B}" type="datetime1">
              <a:rPr lang="lt-LT" smtClean="0"/>
              <a:pPr/>
              <a:t>2023-06-22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639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6B8D-A0D5-4BCB-A4AE-5ED8486900FA}" type="datetime1">
              <a:rPr lang="lt-LT" smtClean="0"/>
              <a:pPr/>
              <a:t>2023-06-22</a:t>
            </a:fld>
            <a:endParaRPr lang="lt-L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2926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6B8D-A0D5-4BCB-A4AE-5ED8486900FA}" type="datetime1">
              <a:rPr lang="lt-LT" smtClean="0"/>
              <a:pPr/>
              <a:t>2023-06-22</a:t>
            </a:fld>
            <a:endParaRPr lang="lt-L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rtl="0"/>
            <a:endParaRPr lang="lt-L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F54DE5-C571-48E8-A5BC-B369434E2F44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973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E406B8D-A0D5-4BCB-A4AE-5ED8486900FA}" type="datetime1">
              <a:rPr lang="lt-LT" smtClean="0"/>
              <a:pPr/>
              <a:t>2023-06-22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F54DE5-C571-48E8-A5BC-B369434E2F44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407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406B8D-A0D5-4BCB-A4AE-5ED8486900FA}" type="datetime1">
              <a:rPr lang="lt-LT" smtClean="0"/>
              <a:pPr/>
              <a:t>2023-06-22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F54DE5-C571-48E8-A5BC-B369434E2F44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7752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openclipart.org/detail/215108/monitor-silver-with-keyboard-pc-by-keistuti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mokslosriuba" TargetMode="External"/><Relationship Id="rId2" Type="http://schemas.openxmlformats.org/officeDocument/2006/relationships/hyperlink" Target="https://www.youtube.com/c/Kaunotvirtov%C4%97sVIIfortas/vide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I7_ml-hToMPyBuQFQDoiJzhYbGTv0I9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okykla.lt/bendrasis/skaitmenines-mokymo-priemones/priemones/priemone/32" TargetMode="External"/><Relationship Id="rId2" Type="http://schemas.openxmlformats.org/officeDocument/2006/relationships/hyperlink" Target="https://www.eduka.lt/kla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rgeedu.com/?cr=1647" TargetMode="External"/><Relationship Id="rId5" Type="http://schemas.openxmlformats.org/officeDocument/2006/relationships/hyperlink" Target="https://egzaminatorius.lt/" TargetMode="External"/><Relationship Id="rId4" Type="http://schemas.openxmlformats.org/officeDocument/2006/relationships/hyperlink" Target="https://www.mozaweb.com/lt/index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collective.org/vlab/vlab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cdlab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okykla.lt/skaitmenines-mokymo-priemones/priemones?KL_PROJ_6=529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axon.com/marv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chemicalize.com/app/drawin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6.png"/><Relationship Id="rId10" Type="http://schemas.openxmlformats.org/officeDocument/2006/relationships/image" Target="../media/image27.png"/><Relationship Id="rId4" Type="http://schemas.openxmlformats.org/officeDocument/2006/relationships/customXml" Target="../ink/ink1.xml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playlist?list=PL43Gkkg_J3RvDDytfdr65Y0U2Dj6vfan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raxilab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mp2014ch.ugdome.l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augi-chemija.mkp.emokykla.l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het.colorado.edu/lt/simulations/filter?subjects=chemistry&amp;type=html,prototyp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table.com/?lang=l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plets.kcvs.ca/IPTEI/IPTEI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avadinimas"/>
          <p:cNvSpPr>
            <a:spLocks noGrp="1"/>
          </p:cNvSpPr>
          <p:nvPr>
            <p:ph type="ctrTitle"/>
          </p:nvPr>
        </p:nvSpPr>
        <p:spPr/>
        <p:txBody>
          <a:bodyPr rtlCol="0" anchor="ctr">
            <a:normAutofit fontScale="90000"/>
          </a:bodyPr>
          <a:lstStyle/>
          <a:p>
            <a:pPr rtl="0"/>
            <a:r>
              <a:rPr lang="lt-LT" dirty="0">
                <a:solidFill>
                  <a:srgbClr val="FF0000"/>
                </a:solidFill>
              </a:rPr>
              <a:t>Skaitmeninis turinys atnaujinto chemijos turinio mokymuisi</a:t>
            </a:r>
          </a:p>
        </p:txBody>
      </p:sp>
      <p:sp>
        <p:nvSpPr>
          <p:cNvPr id="7" name="6 paantraštė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lt-LT" dirty="0"/>
              <a:t>Regina Kaušienė</a:t>
            </a:r>
          </a:p>
          <a:p>
            <a:pPr rtl="0"/>
            <a:r>
              <a:rPr lang="lt-LT" dirty="0"/>
              <a:t>„Šaltinėlio“ privati mokykla / VKIF licėjus „Forumas“</a:t>
            </a:r>
          </a:p>
          <a:p>
            <a:pPr rtl="0"/>
            <a:r>
              <a:rPr lang="lt-LT" dirty="0"/>
              <a:t>2023 m.</a:t>
            </a:r>
          </a:p>
        </p:txBody>
      </p:sp>
      <p:sp>
        <p:nvSpPr>
          <p:cNvPr id="12" name="Paveikslėlio vietos rezervavimo ženklas 11">
            <a:extLst>
              <a:ext uri="{FF2B5EF4-FFF2-40B4-BE49-F238E27FC236}">
                <a16:creationId xmlns:a16="http://schemas.microsoft.com/office/drawing/2014/main" id="{0A794913-2107-C275-B9A2-D49062237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noFill/>
        </p:spPr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F5C18DFA-F8DA-1571-FB13-5F7912A73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48195" y="963603"/>
            <a:ext cx="4876672" cy="48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80FE8E0-519D-BBFA-E8D1-3D854997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65197113-0BC4-1259-DD46-3DA150D51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794" y="324640"/>
            <a:ext cx="9547122" cy="6237245"/>
          </a:xfrm>
        </p:spPr>
      </p:pic>
    </p:spTree>
    <p:extLst>
      <p:ext uri="{BB962C8B-B14F-4D97-AF65-F5344CB8AC3E}">
        <p14:creationId xmlns:p14="http://schemas.microsoft.com/office/powerpoint/2010/main" val="113201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94A3810-D051-45C1-A7F6-355AC4DD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Filmai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29ABFF5-077A-4C70-9015-A6A041F5F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800" dirty="0"/>
              <a:t>Kauno tvirtovės  VII forto edukacinio centro vaizdo siužetai</a:t>
            </a:r>
          </a:p>
          <a:p>
            <a:pPr marL="0" indent="0">
              <a:buNone/>
            </a:pPr>
            <a:r>
              <a:rPr lang="lt-LT" dirty="0">
                <a:hlinkClick r:id="rId2"/>
              </a:rPr>
              <a:t>https://www.youtube.com/c/Kaunotvirtov%C4%97sVIIfortas/videos</a:t>
            </a:r>
            <a:r>
              <a:rPr lang="lt-LT" dirty="0"/>
              <a:t> </a:t>
            </a:r>
          </a:p>
          <a:p>
            <a:r>
              <a:rPr lang="lt-LT" sz="2800" dirty="0"/>
              <a:t>Mokslo sriuba </a:t>
            </a:r>
          </a:p>
          <a:p>
            <a:pPr marL="0" indent="0">
              <a:buNone/>
            </a:pPr>
            <a:r>
              <a:rPr lang="lt-LT" dirty="0">
                <a:hlinkClick r:id="rId3"/>
              </a:rPr>
              <a:t>https://www.youtube.com/user/mokslosriuba</a:t>
            </a:r>
            <a:endParaRPr lang="lt-LT" dirty="0"/>
          </a:p>
          <a:p>
            <a:pPr marL="0" indent="0">
              <a:buNone/>
            </a:pPr>
            <a:r>
              <a:rPr lang="lt-LT" sz="2800" dirty="0" err="1"/>
              <a:t>STEAMuko</a:t>
            </a:r>
            <a:r>
              <a:rPr lang="lt-LT" sz="2800" dirty="0"/>
              <a:t> eksperimentai </a:t>
            </a:r>
            <a:r>
              <a:rPr lang="lt-LT" b="1" i="0" u="none" strike="noStrike" dirty="0">
                <a:solidFill>
                  <a:srgbClr val="0A58A8"/>
                </a:solidFill>
                <a:effectLst/>
                <a:latin typeface="Roboto" panose="02000000000000000000" pitchFamily="2" charset="0"/>
                <a:hlinkClick r:id="rId4"/>
              </a:rPr>
              <a:t>https://www.youtube.com/playlist?list=PLI7_ml-hToMPyBuQFQDoiJzhYbGTv0I9G</a:t>
            </a:r>
            <a:r>
              <a:rPr lang="lt-LT" b="1" i="0" u="none" strike="noStrike" dirty="0">
                <a:solidFill>
                  <a:srgbClr val="0A58A8"/>
                </a:solidFill>
                <a:effectLst/>
                <a:latin typeface="Roboto" panose="02000000000000000000" pitchFamily="2" charset="0"/>
              </a:rPr>
              <a:t> (1-6 klasėms)</a:t>
            </a:r>
            <a:endParaRPr lang="lt-LT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lt-L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7811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0AD6AD8-EA98-4293-9151-1DDDD2F66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Mokami ištekliai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82DC5C6-3CDC-49D8-BD47-7845B5EA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600" dirty="0">
                <a:hlinkClick r:id="rId2"/>
              </a:rPr>
              <a:t>https://www.eduka.lt/klase/</a:t>
            </a:r>
            <a:r>
              <a:rPr lang="lt-LT" sz="2600" dirty="0"/>
              <a:t> </a:t>
            </a:r>
            <a:r>
              <a:rPr lang="lt-LT" sz="3000" dirty="0" err="1"/>
              <a:t>Eduka</a:t>
            </a:r>
            <a:r>
              <a:rPr lang="lt-LT" sz="3000" dirty="0"/>
              <a:t> klasė</a:t>
            </a:r>
          </a:p>
          <a:p>
            <a:r>
              <a:rPr lang="lt-LT" i="0" u="none" strike="noStrike" dirty="0">
                <a:solidFill>
                  <a:srgbClr val="0A58A8"/>
                </a:solidFill>
                <a:effectLst/>
                <a:latin typeface="Roboto" panose="02000000000000000000" pitchFamily="2" charset="0"/>
                <a:hlinkClick r:id="rId3"/>
              </a:rPr>
              <a:t>Edukacinė aplinka </a:t>
            </a:r>
            <a:r>
              <a:rPr lang="lt-LT" i="0" u="none" strike="noStrike" dirty="0" err="1">
                <a:solidFill>
                  <a:srgbClr val="0A58A8"/>
                </a:solidFill>
                <a:effectLst/>
                <a:latin typeface="Roboto" panose="02000000000000000000" pitchFamily="2" charset="0"/>
                <a:hlinkClick r:id="rId3"/>
              </a:rPr>
              <a:t>MozaBook</a:t>
            </a:r>
            <a:r>
              <a:rPr lang="lt-LT" i="0" u="none" strike="noStrike" dirty="0">
                <a:solidFill>
                  <a:srgbClr val="0A58A8"/>
                </a:solidFill>
                <a:effectLst/>
                <a:latin typeface="Roboto" panose="02000000000000000000" pitchFamily="2" charset="0"/>
                <a:hlinkClick r:id="rId3"/>
              </a:rPr>
              <a:t> (išversta į lietuvių kalbą)</a:t>
            </a:r>
            <a:r>
              <a:rPr lang="lt-LT" i="0" u="none" strike="noStrike" dirty="0">
                <a:solidFill>
                  <a:srgbClr val="0A58A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lt-LT" i="0" dirty="0">
                <a:solidFill>
                  <a:srgbClr val="FF5A00"/>
                </a:solidFill>
                <a:effectLst/>
                <a:latin typeface="Open Sans Web"/>
                <a:hlinkClick r:id="rId4"/>
              </a:rPr>
              <a:t>https://www.mozaweb.com/lt/index.php</a:t>
            </a:r>
            <a:r>
              <a:rPr lang="lt-LT" i="0" dirty="0">
                <a:solidFill>
                  <a:srgbClr val="FF5A00"/>
                </a:solidFill>
                <a:effectLst/>
                <a:latin typeface="Open Sans Web"/>
              </a:rPr>
              <a:t> </a:t>
            </a:r>
            <a:r>
              <a:rPr lang="lt-LT" b="1" i="0" dirty="0">
                <a:solidFill>
                  <a:srgbClr val="455771"/>
                </a:solidFill>
                <a:effectLst/>
                <a:latin typeface="Open Sans Web"/>
              </a:rPr>
              <a:t>Naudotojo licencija</a:t>
            </a:r>
            <a:r>
              <a:rPr lang="lt-LT" b="0" i="0" dirty="0">
                <a:solidFill>
                  <a:srgbClr val="455771"/>
                </a:solidFill>
                <a:effectLst/>
                <a:latin typeface="Open Sans Web"/>
              </a:rPr>
              <a:t> leidžia naudoti tiek </a:t>
            </a:r>
            <a:r>
              <a:rPr lang="lt-LT" b="1" i="0" dirty="0">
                <a:solidFill>
                  <a:srgbClr val="455771"/>
                </a:solidFill>
                <a:effectLst/>
                <a:latin typeface="Open Sans Web"/>
              </a:rPr>
              <a:t>„</a:t>
            </a:r>
            <a:r>
              <a:rPr lang="lt-LT" b="1" i="0" dirty="0" err="1">
                <a:solidFill>
                  <a:srgbClr val="455771"/>
                </a:solidFill>
                <a:effectLst/>
                <a:latin typeface="Open Sans Web"/>
              </a:rPr>
              <a:t>mozaBook</a:t>
            </a:r>
            <a:r>
              <a:rPr lang="lt-LT" b="1" i="0" dirty="0">
                <a:solidFill>
                  <a:srgbClr val="455771"/>
                </a:solidFill>
                <a:effectLst/>
                <a:latin typeface="Open Sans Web"/>
              </a:rPr>
              <a:t>“, tiek „</a:t>
            </a:r>
            <a:r>
              <a:rPr lang="lt-LT" b="1" i="0" dirty="0" err="1">
                <a:solidFill>
                  <a:srgbClr val="455771"/>
                </a:solidFill>
                <a:effectLst/>
                <a:latin typeface="Open Sans Web"/>
              </a:rPr>
              <a:t>mozaWeb</a:t>
            </a:r>
            <a:r>
              <a:rPr lang="lt-LT" b="1" i="0" dirty="0">
                <a:solidFill>
                  <a:srgbClr val="455771"/>
                </a:solidFill>
                <a:effectLst/>
                <a:latin typeface="Open Sans Web"/>
              </a:rPr>
              <a:t>“</a:t>
            </a:r>
            <a:r>
              <a:rPr lang="lt-LT" b="0" i="0" dirty="0">
                <a:solidFill>
                  <a:srgbClr val="455771"/>
                </a:solidFill>
                <a:effectLst/>
                <a:latin typeface="Open Sans Web"/>
              </a:rPr>
              <a:t> įvairiuose įrenginiuose (tokiuose kaip kompiuteriai, interaktyviosios lentos, nešiojamieji kompiuteriai, planšetiniai kompiuteriai ar išmanieji telefonai)</a:t>
            </a:r>
            <a:endParaRPr lang="lt-LT" b="1" i="0" dirty="0">
              <a:solidFill>
                <a:srgbClr val="FF5A00"/>
              </a:solidFill>
              <a:effectLst/>
              <a:latin typeface="Open Sans Web"/>
            </a:endParaRPr>
          </a:p>
          <a:p>
            <a:r>
              <a:rPr lang="lt-LT" dirty="0">
                <a:hlinkClick r:id="rId5"/>
              </a:rPr>
              <a:t>https://egzaminatorius.lt/</a:t>
            </a:r>
            <a:r>
              <a:rPr lang="lt-LT" dirty="0"/>
              <a:t> </a:t>
            </a:r>
            <a:r>
              <a:rPr lang="lt-LT" sz="2400" dirty="0"/>
              <a:t>Egzaminatorius</a:t>
            </a:r>
          </a:p>
          <a:p>
            <a:r>
              <a:rPr lang="lt-LT" dirty="0">
                <a:hlinkClick r:id="rId6"/>
              </a:rPr>
              <a:t>https://mergeedu.com/?cr=1647</a:t>
            </a:r>
            <a:r>
              <a:rPr lang="lt-LT" dirty="0"/>
              <a:t> </a:t>
            </a:r>
            <a:r>
              <a:rPr lang="lt-LT" sz="2800" dirty="0"/>
              <a:t>Papildytos realybės platforma MERGE EDU</a:t>
            </a:r>
          </a:p>
        </p:txBody>
      </p:sp>
    </p:spTree>
    <p:extLst>
      <p:ext uri="{BB962C8B-B14F-4D97-AF65-F5344CB8AC3E}">
        <p14:creationId xmlns:p14="http://schemas.microsoft.com/office/powerpoint/2010/main" val="503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6">
            <a:extLst>
              <a:ext uri="{FF2B5EF4-FFF2-40B4-BE49-F238E27FC236}">
                <a16:creationId xmlns:a16="http://schemas.microsoft.com/office/drawing/2014/main" id="{871F0EEE-BC4E-4E9F-87A9-12C14557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Interaktyvi laboratorija Virtuali laboratorija „</a:t>
            </a:r>
            <a:r>
              <a:rPr lang="lt-LT" dirty="0" err="1"/>
              <a:t>ChemCollective</a:t>
            </a:r>
            <a:r>
              <a:rPr lang="lt-LT" dirty="0"/>
              <a:t>“ </a:t>
            </a:r>
          </a:p>
        </p:txBody>
      </p:sp>
      <p:sp>
        <p:nvSpPr>
          <p:cNvPr id="8" name="Turinio vietos rezervavimo ženklas 7">
            <a:extLst>
              <a:ext uri="{FF2B5EF4-FFF2-40B4-BE49-F238E27FC236}">
                <a16:creationId xmlns:a16="http://schemas.microsoft.com/office/drawing/2014/main" id="{2906D296-3E2C-4166-A8A7-945DF8955B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Anglų kalba 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BE673A2A-38CB-4BFD-E570-4341429B2C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u="sng" dirty="0" err="1">
                <a:solidFill>
                  <a:schemeClr val="hlink"/>
                </a:solidFill>
                <a:hlinkClick r:id="rId3"/>
              </a:rPr>
              <a:t>Default</a:t>
            </a:r>
            <a:r>
              <a:rPr lang="lt-LT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lt-LT" u="sng" dirty="0" err="1">
                <a:solidFill>
                  <a:schemeClr val="hlink"/>
                </a:solidFill>
                <a:hlinkClick r:id="rId3"/>
              </a:rPr>
              <a:t>Virtual</a:t>
            </a:r>
            <a:r>
              <a:rPr lang="lt-LT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lt-LT" u="sng" dirty="0" err="1">
                <a:solidFill>
                  <a:schemeClr val="hlink"/>
                </a:solidFill>
                <a:hlinkClick r:id="rId3"/>
              </a:rPr>
              <a:t>Lab</a:t>
            </a:r>
            <a:r>
              <a:rPr lang="lt-LT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lt-LT" u="sng" dirty="0" err="1">
                <a:solidFill>
                  <a:schemeClr val="hlink"/>
                </a:solidFill>
                <a:hlinkClick r:id="rId3"/>
              </a:rPr>
              <a:t>Stockroom</a:t>
            </a:r>
            <a:endParaRPr lang="lt-LT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dirty="0"/>
              <a:t> Rinktis </a:t>
            </a:r>
            <a:r>
              <a:rPr lang="lt-LT" sz="1000" dirty="0">
                <a:solidFill>
                  <a:srgbClr val="333333"/>
                </a:solidFill>
                <a:highlight>
                  <a:srgbClr val="FDFDFD"/>
                </a:highlight>
              </a:rPr>
              <a:t> </a:t>
            </a:r>
            <a:r>
              <a:rPr lang="lt-LT" i="1" dirty="0" err="1"/>
              <a:t>FireFox</a:t>
            </a:r>
            <a:r>
              <a:rPr lang="lt-LT" dirty="0"/>
              <a:t> arba </a:t>
            </a:r>
            <a:r>
              <a:rPr lang="lt-LT" i="1" dirty="0"/>
              <a:t>Chrome</a:t>
            </a:r>
            <a:r>
              <a:rPr lang="lt-LT" dirty="0"/>
              <a:t>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dirty="0"/>
              <a:t>Naršykles.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dirty="0"/>
              <a:t>Tai </a:t>
            </a:r>
            <a:r>
              <a:rPr lang="lt-LT" dirty="0" err="1"/>
              <a:t>Carnegie</a:t>
            </a:r>
            <a:r>
              <a:rPr lang="lt-LT" dirty="0"/>
              <a:t> </a:t>
            </a:r>
            <a:r>
              <a:rPr lang="lt-LT" dirty="0" err="1"/>
              <a:t>Mellon</a:t>
            </a:r>
            <a:r>
              <a:rPr lang="lt-LT" dirty="0"/>
              <a:t> University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dirty="0"/>
              <a:t>ir kitų universitetų mokslininkų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dirty="0"/>
              <a:t>ir  specialistų sukurta virtuali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dirty="0"/>
              <a:t>laboratorija.</a:t>
            </a:r>
          </a:p>
          <a:p>
            <a:pPr marL="228600" indent="-508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lt-LT" dirty="0"/>
              <a:t>Mokiniui reikia spręsti problemines užduotis.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lt-LT" dirty="0"/>
          </a:p>
          <a:p>
            <a:endParaRPr lang="lt-LT" dirty="0"/>
          </a:p>
        </p:txBody>
      </p:sp>
      <p:pic>
        <p:nvPicPr>
          <p:cNvPr id="2" name="Google Shape;63;p2">
            <a:extLst>
              <a:ext uri="{FF2B5EF4-FFF2-40B4-BE49-F238E27FC236}">
                <a16:creationId xmlns:a16="http://schemas.microsoft.com/office/drawing/2014/main" id="{4540B93B-E52A-7FC3-03F5-8FE9FC0A600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742" y="2507936"/>
            <a:ext cx="5261900" cy="3344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C473C1A-8205-F4DB-8E69-A27948E6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/>
              <a:t>ChemSketch</a:t>
            </a:r>
            <a:r>
              <a:rPr lang="lt-LT" dirty="0"/>
              <a:t> </a:t>
            </a:r>
            <a:br>
              <a:rPr lang="lt-LT" dirty="0"/>
            </a:br>
            <a:r>
              <a:rPr lang="lt-LT" dirty="0">
                <a:hlinkClick r:id="rId2"/>
              </a:rPr>
              <a:t>https://www.acdlabs.com/</a:t>
            </a:r>
            <a:r>
              <a:rPr lang="lt-LT" dirty="0"/>
              <a:t> 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8808E1F-B104-C6B6-7F98-859F07CDC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B599649B-B773-15F9-6CF7-ABB5E2D56E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14</a:t>
            </a:fld>
            <a:endParaRPr lang="lt-LT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55E59792-AD4C-C50C-CCE4-497AD6B88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18" y="2103120"/>
            <a:ext cx="8016536" cy="2599838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2AFCBB3-189C-DB51-6428-4129D13D2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08" y="4001294"/>
            <a:ext cx="3741430" cy="2559017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26570D93-0B46-9A0C-8738-4AA12E356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460" y="3599175"/>
            <a:ext cx="4013836" cy="29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2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2FF79AD-B177-0A47-C9BB-DD301E83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ACD/</a:t>
            </a:r>
            <a:r>
              <a:rPr lang="lt-LT" dirty="0" err="1"/>
              <a:t>ChemSketch</a:t>
            </a:r>
            <a:r>
              <a:rPr lang="lt-LT" dirty="0"/>
              <a:t> darbalaukis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0872E6A-AF66-778F-9509-F8CE34E96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B82C93A5-B390-71F5-EA3A-A0B502EC77A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18664" y="640159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15</a:t>
            </a:fld>
            <a:endParaRPr lang="lt-LT"/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638EFED0-9F50-54BF-1164-2D897E32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64" y="1607649"/>
            <a:ext cx="9632272" cy="49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5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05775B8-BC8D-A1A4-0C51-E0F77427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48" y="7557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lt-LT" dirty="0"/>
              <a:t>Luiso </a:t>
            </a:r>
            <a:br>
              <a:rPr lang="lt-LT" dirty="0"/>
            </a:br>
            <a:r>
              <a:rPr lang="lt-LT" dirty="0"/>
              <a:t>formulės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F9E6F21-36A5-C9EE-1CB2-64A5DAC3F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A75C8C7A-A674-3730-82CA-70E3AFCA6E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16</a:t>
            </a:fld>
            <a:endParaRPr lang="lt-LT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9D0DEE7-F835-5D48-71FB-3FCF6695E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145" y="168861"/>
            <a:ext cx="879157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50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5350DB7-5912-9E69-2AC3-538220DF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3043084" cy="1371600"/>
          </a:xfrm>
        </p:spPr>
        <p:txBody>
          <a:bodyPr>
            <a:normAutofit/>
          </a:bodyPr>
          <a:lstStyle/>
          <a:p>
            <a:r>
              <a:rPr lang="lt-LT" dirty="0"/>
              <a:t>Orbitalės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5712AF1-19E4-21EE-948C-665F568E5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218422F4-4D95-0556-B501-79D5892C56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17</a:t>
            </a:fld>
            <a:endParaRPr lang="lt-LT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3F2A1266-D83C-693E-246E-A82CFDF0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4" y="1182485"/>
            <a:ext cx="6993844" cy="46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49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E3A6E57-315F-CD1B-E7A4-179AD6B51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58" y="377123"/>
            <a:ext cx="10058400" cy="1371600"/>
          </a:xfrm>
        </p:spPr>
        <p:txBody>
          <a:bodyPr/>
          <a:lstStyle/>
          <a:p>
            <a:r>
              <a:rPr lang="lt-LT" dirty="0"/>
              <a:t>Molekulės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17E6DCF-141B-6827-10D5-F34A8FECD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DE6D9DC-1234-FEB3-45E0-D039BC1FE6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18</a:t>
            </a:fld>
            <a:endParaRPr lang="lt-LT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23E9CD90-9474-5C6F-A70A-A58DC7C0A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189" y="791060"/>
            <a:ext cx="8181531" cy="527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74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C025525-5524-C683-E9E3-D3A0D9B0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Laboratoriniai įrankiai, prietaisai (3)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257E533-E460-E478-9DD8-DC87AFD92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552EF81-FCD7-244B-205C-C1C803442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19</a:t>
            </a:fld>
            <a:endParaRPr lang="lt-LT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8F262FA2-FBF3-E42D-4B0C-A11AA6969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95" y="1831346"/>
            <a:ext cx="5456605" cy="4203694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86DD9B3-2A39-2787-2D03-620CFF3F8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562" y="1831345"/>
            <a:ext cx="5525023" cy="420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6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F7AA644-5D74-4F76-A7E1-953962B3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Kur ieškoti skaitmeninių priemonių?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6AB76E1-FBF4-4EA4-8A8B-71C9A7DCC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hlinkClick r:id="rId2"/>
              </a:rPr>
              <a:t>https://www.emokykla.lt/skaitmenines-mokymo-priemones/priemones?KL_PROJ_6=5299</a:t>
            </a:r>
            <a:endParaRPr lang="lt-LT" sz="2800" dirty="0"/>
          </a:p>
          <a:p>
            <a:r>
              <a:rPr lang="lt-LT" sz="2800" b="1" dirty="0"/>
              <a:t>25 priemonės</a:t>
            </a:r>
          </a:p>
          <a:p>
            <a:r>
              <a:rPr lang="lt-LT" sz="2800" b="1" dirty="0"/>
              <a:t>Ko ieškome – turinio ar įrankio?</a:t>
            </a:r>
          </a:p>
        </p:txBody>
      </p:sp>
    </p:spTree>
    <p:extLst>
      <p:ext uri="{BB962C8B-B14F-4D97-AF65-F5344CB8AC3E}">
        <p14:creationId xmlns:p14="http://schemas.microsoft.com/office/powerpoint/2010/main" val="8789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62CF8DD-21B7-49D9-CB28-D60D043C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ACD/</a:t>
            </a:r>
            <a:r>
              <a:rPr lang="lt-LT" dirty="0" err="1"/>
              <a:t>ChemSketch</a:t>
            </a:r>
            <a:r>
              <a:rPr lang="lt-LT" dirty="0"/>
              <a:t> galimybės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3ED7A0D-7EBB-4E62-60A3-2CDD3F9D4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Piešti molekules su viengubais, dvigubais, trigubais ryšiais</a:t>
            </a:r>
          </a:p>
          <a:p>
            <a:r>
              <a:rPr lang="lt-LT" dirty="0"/>
              <a:t>Numeruoti atomus</a:t>
            </a:r>
          </a:p>
          <a:p>
            <a:r>
              <a:rPr lang="lt-LT" dirty="0"/>
              <a:t>Rašyti reakcijų lygtis</a:t>
            </a:r>
          </a:p>
          <a:p>
            <a:r>
              <a:rPr lang="lt-LT" dirty="0"/>
              <a:t>Piešti ciklines struktūras</a:t>
            </a:r>
          </a:p>
          <a:p>
            <a:r>
              <a:rPr lang="lt-LT" dirty="0"/>
              <a:t>Išsaugoti įvairiais formatais</a:t>
            </a:r>
          </a:p>
          <a:p>
            <a:r>
              <a:rPr lang="lt-LT" dirty="0"/>
              <a:t>Rasti sumodeliuotų medžiagų fizikinius dydžius, pvz., </a:t>
            </a:r>
            <a:r>
              <a:rPr lang="lt-LT" i="1" dirty="0" err="1"/>
              <a:t>M</a:t>
            </a:r>
            <a:r>
              <a:rPr lang="lt-LT" baseline="-25000" dirty="0" err="1"/>
              <a:t>r</a:t>
            </a:r>
            <a:r>
              <a:rPr lang="lt-LT" dirty="0"/>
              <a:t>, tankį ir kt.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A64DE52B-EFC8-8342-3A55-FDFB52A8B9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555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88013da7b_0_10"/>
          <p:cNvSpPr txBox="1">
            <a:spLocks noGrp="1"/>
          </p:cNvSpPr>
          <p:nvPr>
            <p:ph type="title"/>
          </p:nvPr>
        </p:nvSpPr>
        <p:spPr>
          <a:xfrm>
            <a:off x="909825" y="3204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 „Avogadro“   </a:t>
            </a:r>
            <a:endParaRPr/>
          </a:p>
        </p:txBody>
      </p:sp>
      <p:sp>
        <p:nvSpPr>
          <p:cNvPr id="77" name="Google Shape;77;g1388013da7b_0_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612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3200" i="1">
                <a:latin typeface="Arial"/>
                <a:ea typeface="Arial"/>
                <a:cs typeface="Arial"/>
                <a:sym typeface="Arial"/>
              </a:rPr>
              <a:t>Avogadro</a:t>
            </a:r>
            <a:r>
              <a:rPr lang="lt-LT" sz="3200">
                <a:latin typeface="Arial"/>
                <a:ea typeface="Arial"/>
                <a:cs typeface="Arial"/>
                <a:sym typeface="Arial"/>
              </a:rPr>
              <a:t> yra pažangi molekulių modelių kūrimo ir vizualizavimo programa. Ji skirta molekulių modeliavimui, skaičiavimams chemijoje, bioinformatikai, medžiagų mokslui ir kitoms susijusioms su chemija mokslo sritims.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1388013da7b_0_10"/>
          <p:cNvSpPr txBox="1">
            <a:spLocks noGrp="1"/>
          </p:cNvSpPr>
          <p:nvPr>
            <p:ph type="sldNum" idx="12"/>
          </p:nvPr>
        </p:nvSpPr>
        <p:spPr>
          <a:xfrm>
            <a:off x="915652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1800"/>
              <a:buFont typeface="Calibri"/>
              <a:buNone/>
            </a:pPr>
            <a:fld id="{00000000-1234-1234-1234-123412341234}" type="slidenum">
              <a:rPr lang="lt-LT"/>
              <a:t>21</a:t>
            </a:fld>
            <a:endParaRPr/>
          </a:p>
        </p:txBody>
      </p:sp>
      <p:pic>
        <p:nvPicPr>
          <p:cNvPr id="79" name="Google Shape;79;g1388013da7b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1100" y="1825625"/>
            <a:ext cx="3771900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88013da7b_0_20"/>
          <p:cNvSpPr txBox="1">
            <a:spLocks noGrp="1"/>
          </p:cNvSpPr>
          <p:nvPr>
            <p:ph type="title"/>
          </p:nvPr>
        </p:nvSpPr>
        <p:spPr>
          <a:xfrm>
            <a:off x="838200" y="658813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lt-LT" dirty="0" err="1"/>
              <a:t>MarvinSketch</a:t>
            </a:r>
            <a:r>
              <a:rPr lang="lt-LT" dirty="0"/>
              <a:t> 20.6</a:t>
            </a:r>
            <a:br>
              <a:rPr lang="lt-LT" dirty="0"/>
            </a:br>
            <a:r>
              <a:rPr lang="lt-LT" u="sng" dirty="0">
                <a:solidFill>
                  <a:schemeClr val="hlink"/>
                </a:solidFill>
                <a:hlinkClick r:id="rId3"/>
              </a:rPr>
              <a:t>https://chemaxon.com/marvin</a:t>
            </a:r>
            <a:br>
              <a:rPr lang="lt-LT" u="sng" dirty="0">
                <a:solidFill>
                  <a:schemeClr val="hlink"/>
                </a:solidFill>
              </a:rPr>
            </a:br>
            <a:endParaRPr dirty="0"/>
          </a:p>
        </p:txBody>
      </p:sp>
      <p:sp>
        <p:nvSpPr>
          <p:cNvPr id="86" name="Google Shape;86;g1388013da7b_0_20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lt-LT" dirty="0"/>
              <a:t>Reikia tinklapyje prisiregistruoti. </a:t>
            </a:r>
          </a:p>
          <a:p>
            <a:pPr indent="-457200"/>
            <a:r>
              <a:rPr lang="lt-LT" dirty="0"/>
              <a:t>Molekulių piešimui naudojamas darbastalis </a:t>
            </a:r>
            <a:r>
              <a:rPr lang="lt-LT" dirty="0" err="1"/>
              <a:t>online</a:t>
            </a:r>
            <a:r>
              <a:rPr lang="lt-LT" dirty="0"/>
              <a:t> </a:t>
            </a:r>
            <a:r>
              <a:rPr lang="lt-LT" dirty="0">
                <a:hlinkClick r:id="rId4"/>
              </a:rPr>
              <a:t>https://chemicalize.com/app/drawing</a:t>
            </a:r>
            <a:r>
              <a:rPr lang="lt-LT" dirty="0"/>
              <a:t> </a:t>
            </a:r>
          </a:p>
          <a:p>
            <a:pPr indent="-457200"/>
            <a:r>
              <a:rPr lang="lt-LT" dirty="0"/>
              <a:t>Atvėrus darbastalį geriau rinktis </a:t>
            </a:r>
            <a:r>
              <a:rPr lang="lt-LT" i="1" dirty="0" err="1"/>
              <a:t>Switch</a:t>
            </a:r>
            <a:r>
              <a:rPr lang="lt-LT" i="1" dirty="0"/>
              <a:t> </a:t>
            </a:r>
            <a:r>
              <a:rPr lang="lt-LT" i="1" dirty="0" err="1"/>
              <a:t>back</a:t>
            </a:r>
            <a:r>
              <a:rPr lang="lt-LT" i="1" dirty="0"/>
              <a:t> to </a:t>
            </a:r>
            <a:r>
              <a:rPr lang="lt-LT" i="1" dirty="0" err="1"/>
              <a:t>MarvinJS</a:t>
            </a:r>
            <a:endParaRPr i="1" dirty="0"/>
          </a:p>
        </p:txBody>
      </p:sp>
      <p:sp>
        <p:nvSpPr>
          <p:cNvPr id="87" name="Google Shape;87;g1388013da7b_0_20"/>
          <p:cNvSpPr txBox="1">
            <a:spLocks noGrp="1"/>
          </p:cNvSpPr>
          <p:nvPr>
            <p:ph type="sldNum" idx="12"/>
          </p:nvPr>
        </p:nvSpPr>
        <p:spPr>
          <a:xfrm>
            <a:off x="915652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1800"/>
              <a:buFont typeface="Calibri"/>
              <a:buNone/>
            </a:pPr>
            <a:fld id="{00000000-1234-1234-1234-123412341234}" type="slidenum">
              <a:rPr lang="lt-LT"/>
              <a:t>22</a:t>
            </a:fld>
            <a:endParaRPr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54BC3AE-8084-67B4-897B-5FD7443B9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293" y="3016525"/>
            <a:ext cx="7374288" cy="35468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D53C2CC-4EB6-E7E0-25C8-40007E79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Molekulių piešimo</a:t>
            </a:r>
            <a:br>
              <a:rPr lang="lt-LT" dirty="0"/>
            </a:br>
            <a:r>
              <a:rPr lang="lt-LT" dirty="0"/>
              <a:t> įrankiai (1)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7602567-CBBE-2AB2-C44F-1B6E45E96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804" y="1825625"/>
            <a:ext cx="5176454" cy="435133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lt-L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Linijinių formulių rašymui reikia spustelėti ant meniu mygtuko ir išsiskleidžiančiame meniu pasirinkti, koks angliavandenilis bus vaizduojamas – alkanas, </a:t>
            </a:r>
            <a:r>
              <a:rPr lang="lt-LT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alkenas</a:t>
            </a:r>
            <a:r>
              <a:rPr lang="lt-L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 </a:t>
            </a:r>
            <a:r>
              <a:rPr lang="lt-LT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alkinas</a:t>
            </a:r>
            <a:r>
              <a:rPr lang="lt-L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Tada pele vis spustelint ant anglies atomo, galima konstruoti reikiamo ilgumo angliavandenilio molekulės formulę. Ji gali būti su atsišakojimais. Norint įvesti funkcinę grupę, reikia atomų meniu pasirinkti reikiamą atomą – azoto, deguonies ar kitą. Tada spustelėti reikiamoje molekulės vietoje. </a:t>
            </a:r>
            <a:endParaRPr lang="lt-L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8F5A2465-3517-4731-BA9E-28B99489D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23</a:t>
            </a:fld>
            <a:endParaRPr lang="lt-LT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1CC65506-A3AA-86A8-854E-E3D2914DF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695" y="946442"/>
            <a:ext cx="5610225" cy="496252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7E59E9C-0FC4-5AEB-D734-83D69DAEF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477" y="1344320"/>
            <a:ext cx="2409825" cy="2305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Rankraštį 9">
                <a:extLst>
                  <a:ext uri="{FF2B5EF4-FFF2-40B4-BE49-F238E27FC236}">
                    <a16:creationId xmlns:a16="http://schemas.microsoft.com/office/drawing/2014/main" id="{726C9F3E-58A0-C9E6-80FE-0E00C56FEF40}"/>
                  </a:ext>
                </a:extLst>
              </p14:cNvPr>
              <p14:cNvContentPartPr/>
              <p14:nvPr/>
            </p14:nvContentPartPr>
            <p14:xfrm>
              <a:off x="6809183" y="1756842"/>
              <a:ext cx="3600" cy="8280"/>
            </p14:xfrm>
          </p:contentPart>
        </mc:Choice>
        <mc:Fallback xmlns="">
          <p:pic>
            <p:nvPicPr>
              <p:cNvPr id="10" name="Rankraštį 9">
                <a:extLst>
                  <a:ext uri="{FF2B5EF4-FFF2-40B4-BE49-F238E27FC236}">
                    <a16:creationId xmlns:a16="http://schemas.microsoft.com/office/drawing/2014/main" id="{726C9F3E-58A0-C9E6-80FE-0E00C56FEF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0183" y="1747842"/>
                <a:ext cx="2124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ė 12">
            <a:extLst>
              <a:ext uri="{FF2B5EF4-FFF2-40B4-BE49-F238E27FC236}">
                <a16:creationId xmlns:a16="http://schemas.microsoft.com/office/drawing/2014/main" id="{3840DC7F-9CD2-A0B6-5B02-499E114B23C8}"/>
              </a:ext>
            </a:extLst>
          </p:cNvPr>
          <p:cNvGrpSpPr/>
          <p:nvPr/>
        </p:nvGrpSpPr>
        <p:grpSpPr>
          <a:xfrm>
            <a:off x="6420743" y="1825242"/>
            <a:ext cx="639360" cy="234360"/>
            <a:chOff x="6420743" y="1825242"/>
            <a:chExt cx="63936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Rankraštį 10">
                  <a:extLst>
                    <a:ext uri="{FF2B5EF4-FFF2-40B4-BE49-F238E27FC236}">
                      <a16:creationId xmlns:a16="http://schemas.microsoft.com/office/drawing/2014/main" id="{F09DB8E8-1B73-E33B-4B62-7A611ECC0D39}"/>
                    </a:ext>
                  </a:extLst>
                </p14:cNvPr>
                <p14:cNvContentPartPr/>
                <p14:nvPr/>
              </p14:nvContentPartPr>
              <p14:xfrm>
                <a:off x="6420743" y="1870962"/>
                <a:ext cx="608040" cy="188640"/>
              </p14:xfrm>
            </p:contentPart>
          </mc:Choice>
          <mc:Fallback xmlns="">
            <p:pic>
              <p:nvPicPr>
                <p:cNvPr id="11" name="Rankraštį 10">
                  <a:extLst>
                    <a:ext uri="{FF2B5EF4-FFF2-40B4-BE49-F238E27FC236}">
                      <a16:creationId xmlns:a16="http://schemas.microsoft.com/office/drawing/2014/main" id="{F09DB8E8-1B73-E33B-4B62-7A611ECC0D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12103" y="1861962"/>
                  <a:ext cx="625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Rankraštį 11">
                  <a:extLst>
                    <a:ext uri="{FF2B5EF4-FFF2-40B4-BE49-F238E27FC236}">
                      <a16:creationId xmlns:a16="http://schemas.microsoft.com/office/drawing/2014/main" id="{5EB7ABCF-9ECA-EEA8-84AB-EB5DA22B60D6}"/>
                    </a:ext>
                  </a:extLst>
                </p14:cNvPr>
                <p14:cNvContentPartPr/>
                <p14:nvPr/>
              </p14:nvContentPartPr>
              <p14:xfrm>
                <a:off x="6834743" y="1825242"/>
                <a:ext cx="225360" cy="228240"/>
              </p14:xfrm>
            </p:contentPart>
          </mc:Choice>
          <mc:Fallback xmlns="">
            <p:pic>
              <p:nvPicPr>
                <p:cNvPr id="12" name="Rankraštį 11">
                  <a:extLst>
                    <a:ext uri="{FF2B5EF4-FFF2-40B4-BE49-F238E27FC236}">
                      <a16:creationId xmlns:a16="http://schemas.microsoft.com/office/drawing/2014/main" id="{5EB7ABCF-9ECA-EEA8-84AB-EB5DA22B60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26103" y="1816602"/>
                  <a:ext cx="243000" cy="245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C2A6D052-4EA9-A3C1-AAFC-720086F24C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1062" y="2496845"/>
            <a:ext cx="746472" cy="3414713"/>
          </a:xfrm>
          <a:prstGeom prst="rect">
            <a:avLst/>
          </a:prstGeom>
        </p:spPr>
      </p:pic>
      <p:cxnSp>
        <p:nvCxnSpPr>
          <p:cNvPr id="16" name="Tiesioji rodyklės jungtis 15">
            <a:extLst>
              <a:ext uri="{FF2B5EF4-FFF2-40B4-BE49-F238E27FC236}">
                <a16:creationId xmlns:a16="http://schemas.microsoft.com/office/drawing/2014/main" id="{21CBB7D8-0F7D-4267-BBA5-76A1060848C3}"/>
              </a:ext>
            </a:extLst>
          </p:cNvPr>
          <p:cNvCxnSpPr/>
          <p:nvPr/>
        </p:nvCxnSpPr>
        <p:spPr>
          <a:xfrm flipV="1">
            <a:off x="5175682" y="5007006"/>
            <a:ext cx="5500951" cy="301841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24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073BB20-AC7F-2C53-BF22-E9C7612F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57909" cy="1325563"/>
          </a:xfrm>
        </p:spPr>
        <p:txBody>
          <a:bodyPr>
            <a:normAutofit fontScale="90000"/>
          </a:bodyPr>
          <a:lstStyle/>
          <a:p>
            <a:r>
              <a:rPr lang="lt-LT" dirty="0"/>
              <a:t>Molekulių piešimo</a:t>
            </a:r>
            <a:br>
              <a:rPr lang="lt-LT" dirty="0"/>
            </a:br>
            <a:r>
              <a:rPr lang="lt-LT" dirty="0"/>
              <a:t> įrankiai (2)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16DC4D7-2D1F-5FBD-1163-435EF66AD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778" y="1758157"/>
            <a:ext cx="6431039" cy="4351338"/>
          </a:xfrm>
        </p:spPr>
        <p:txBody>
          <a:bodyPr>
            <a:normAutofit/>
          </a:bodyPr>
          <a:lstStyle/>
          <a:p>
            <a:r>
              <a:rPr lang="lt-LT" dirty="0" err="1"/>
              <a:t>Skeletinių</a:t>
            </a:r>
            <a:r>
              <a:rPr lang="lt-LT" dirty="0"/>
              <a:t> molekulių piešimui patogu naudoti mygtuką. Piešiant molekulę, kiek pele bus tęsiama, tokio ilgio molekulė bus pavaizduota.</a:t>
            </a:r>
          </a:p>
          <a:p>
            <a:r>
              <a:rPr lang="lt-LT" dirty="0"/>
              <a:t>Molekulėse gali būti vaizduojami visi vandenilio atomai </a:t>
            </a:r>
          </a:p>
          <a:p>
            <a:r>
              <a:rPr lang="lt-LT" dirty="0"/>
              <a:t>Ciklinių junginių parinktys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037FEC6-E374-C7ED-371E-E40D9E5283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24</a:t>
            </a:fld>
            <a:endParaRPr lang="lt-LT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BA994A6-1ECF-76FF-BE63-B31CF325C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237" y="1215900"/>
            <a:ext cx="3858163" cy="1438476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3B40386C-0E28-4FE0-6651-7D2680C66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98" y="3024493"/>
            <a:ext cx="2648320" cy="2105319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60B0E13-94C9-5D58-41BB-0FF8015A5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083" y="4559269"/>
            <a:ext cx="21336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03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EF09-0718-448D-8CCD-C4BBBAF9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Zigmanto </a:t>
            </a:r>
            <a:r>
              <a:rPr lang="lt-LT" dirty="0" err="1"/>
              <a:t>Žitkaus</a:t>
            </a:r>
            <a:r>
              <a:rPr lang="lt-LT" dirty="0"/>
              <a:t> paskaitų ciklas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93B94-B23B-4CD1-8B70-487E7814A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Paskaitų kursas: Chemija visiems - YouTube</a:t>
            </a:r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3B7F650-2E1F-C0C6-7CE1-F56F4CD73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210" y="2707689"/>
            <a:ext cx="5528224" cy="37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22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BF81797A-ACE2-464C-B389-A625F593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Virtuali laboratorija</a:t>
            </a: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BE321606-9FA3-44CC-B3D3-1E4D214A9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2091233"/>
            <a:ext cx="9603275" cy="3450613"/>
          </a:xfrm>
        </p:spPr>
        <p:txBody>
          <a:bodyPr/>
          <a:lstStyle/>
          <a:p>
            <a:r>
              <a:rPr lang="lt-LT" dirty="0">
                <a:hlinkClick r:id="rId3"/>
              </a:rPr>
              <a:t>https://praxilabs.com/</a:t>
            </a:r>
            <a:endParaRPr lang="lt-LT" dirty="0"/>
          </a:p>
          <a:p>
            <a:endParaRPr lang="lt-LT" dirty="0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1DCEB8FF-70A1-404C-A142-735F42416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882" y="906099"/>
            <a:ext cx="2085975" cy="666750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15704522-6D08-4B26-88D7-806C6D96D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775" y="1973244"/>
            <a:ext cx="5794975" cy="37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avadinimas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lt-LT" dirty="0"/>
              <a:t>Lietuviškas skaitmeninis turinys</a:t>
            </a:r>
          </a:p>
        </p:txBody>
      </p:sp>
      <p:sp>
        <p:nvSpPr>
          <p:cNvPr id="14" name="13 turinio vietos rezervavimo ženklas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lt-LT" sz="2800" dirty="0"/>
              <a:t>Kas naujo turime ar turėsime chemijos pamokoms?</a:t>
            </a:r>
          </a:p>
          <a:p>
            <a:pPr rtl="0"/>
            <a:r>
              <a:rPr lang="lt-LT" sz="2800" dirty="0"/>
              <a:t>Kuriami 50 skaitmeninių mokymosi objektų 8–12 klasėms.</a:t>
            </a:r>
          </a:p>
          <a:p>
            <a:pPr rtl="0"/>
            <a:r>
              <a:rPr lang="lt-LT" sz="2800" dirty="0"/>
              <a:t>Pirmieji iš jų:</a:t>
            </a:r>
          </a:p>
          <a:p>
            <a:pPr lvl="1"/>
            <a:r>
              <a:rPr lang="lt-LT" sz="2600" dirty="0"/>
              <a:t>Atomų modeliavimas</a:t>
            </a:r>
          </a:p>
          <a:p>
            <a:pPr lvl="1"/>
            <a:r>
              <a:rPr lang="lt-LT" sz="2600" dirty="0"/>
              <a:t>Masės spektrometrija</a:t>
            </a:r>
          </a:p>
          <a:p>
            <a:pPr lvl="1"/>
            <a:r>
              <a:rPr lang="lt-LT" sz="2600" dirty="0"/>
              <a:t>Kvantinis atomo modelis</a:t>
            </a:r>
          </a:p>
          <a:p>
            <a:pPr lvl="1"/>
            <a:r>
              <a:rPr lang="lt-LT" sz="2600" dirty="0"/>
              <a:t>Baltymų tretinė ir ketvirtinė struktūra</a:t>
            </a:r>
          </a:p>
          <a:p>
            <a:pPr lvl="1"/>
            <a:endParaRPr lang="lt-LT" sz="2600" dirty="0"/>
          </a:p>
          <a:p>
            <a:pPr lvl="1"/>
            <a:endParaRPr lang="lt-LT" sz="2600" dirty="0"/>
          </a:p>
          <a:p>
            <a:pPr rtl="0"/>
            <a:endParaRPr lang="lt-LT" sz="2800" dirty="0"/>
          </a:p>
          <a:p>
            <a:pPr rtl="0"/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8B4FB5E-690E-EB36-18B2-3712B133F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Organinė chemija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7C7AE91-37E0-0AAD-182C-7F23FDFC9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931920"/>
          </a:xfrm>
        </p:spPr>
        <p:txBody>
          <a:bodyPr/>
          <a:lstStyle/>
          <a:p>
            <a:r>
              <a:rPr lang="lt-LT" dirty="0">
                <a:hlinkClick r:id="rId2"/>
              </a:rPr>
              <a:t>http://smp2014ch.ugdome.lt/</a:t>
            </a:r>
            <a:r>
              <a:rPr lang="lt-LT" dirty="0"/>
              <a:t> </a:t>
            </a:r>
          </a:p>
          <a:p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3B2F26B-C1DF-C509-97C1-D1261B543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540" y="1929507"/>
            <a:ext cx="5608228" cy="42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3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C55EFC8-51B7-7DC1-D336-38156307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Saugi chemija vėl prieinama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9E228EA-F332-2507-B38F-05575EA82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https://saugi-chemija.mkp.emokykla.lt/</a:t>
            </a:r>
            <a:endParaRPr lang="lt-LT" dirty="0"/>
          </a:p>
          <a:p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7554F85-EAE1-DCEE-F366-F249571FB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019" y="2014194"/>
            <a:ext cx="5027371" cy="42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B3F08DC-9207-ADB6-5F8B-6B04C052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SinBio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FFE5936-4FCC-7493-2AD0-8F447E44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https://www.igem-vilnius-ar.com/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6C813AC-7BA4-46DC-CE6A-4CB5BBF2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026" y="2171454"/>
            <a:ext cx="4461174" cy="3795252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ACE252AF-BDB8-A58B-18FE-22FC2EB66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036" y="2928538"/>
            <a:ext cx="4058621" cy="30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7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D94D30F-CB29-A16A-3FBE-E5B5F191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800" b="0" i="0" dirty="0">
                <a:solidFill>
                  <a:srgbClr val="565656"/>
                </a:solidFill>
                <a:effectLst/>
                <a:latin typeface="Roboto" panose="02000000000000000000" pitchFamily="2" charset="0"/>
              </a:rPr>
              <a:t>Kolorado universiteto pateiktos interaktyvios simuliacijos lietuviškai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175C4DA-2D66-759A-3584-CCA1FBEC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https://phet.colorado.edu/lt/simulations/filter?subjects=chemistry&amp;type=html,prototype</a:t>
            </a:r>
            <a:r>
              <a:rPr lang="lt-LT" dirty="0"/>
              <a:t> 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5DCFBB4-0375-316B-3727-DED7E8F22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337" y="3140667"/>
            <a:ext cx="1952625" cy="942975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BD96ABE-9D8E-0140-8CAE-62A432A62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124" y="2803781"/>
            <a:ext cx="4544194" cy="33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0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lt-LT" dirty="0"/>
              <a:t>Periodinė cheminių elementų lentelė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DA8C2E2-DA2F-4B8D-A05F-21EC90A11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3"/>
              </a:rPr>
              <a:t>https://ptable.com/?lang=lt#</a:t>
            </a:r>
            <a:r>
              <a:rPr lang="lt-LT" dirty="0"/>
              <a:t> 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6B93132-8AA0-436B-A90E-917883814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703" y="2050907"/>
            <a:ext cx="5624271" cy="338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13AE2C8-49D3-ED3C-9F3F-107B8D1D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Izotopų lentelė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36639C7-038A-54EF-1F04-87832EA3C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https://applets.kcvs.ca/IPTEI/IPTEI.html</a:t>
            </a:r>
            <a:endParaRPr lang="lt-LT" dirty="0"/>
          </a:p>
          <a:p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B2BD409-D893-FBFA-44F1-868EDFA12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26" y="2666298"/>
            <a:ext cx="7944465" cy="36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38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„Savon“">
  <a:themeElements>
    <a:clrScheme name="„Savon“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„Savon“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„Savon“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„Office“ t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„Savon“</Template>
  <TotalTime>539</TotalTime>
  <Words>655</Words>
  <Application>Microsoft Office PowerPoint</Application>
  <PresentationFormat>Plačiaekranė</PresentationFormat>
  <Paragraphs>100</Paragraphs>
  <Slides>26</Slides>
  <Notes>7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Euphemia</vt:lpstr>
      <vt:lpstr>Garamond</vt:lpstr>
      <vt:lpstr>Open Sans Web</vt:lpstr>
      <vt:lpstr>Roboto</vt:lpstr>
      <vt:lpstr>„Savon“</vt:lpstr>
      <vt:lpstr>Skaitmeninis turinys atnaujinto chemijos turinio mokymuisi</vt:lpstr>
      <vt:lpstr>Kur ieškoti skaitmeninių priemonių? </vt:lpstr>
      <vt:lpstr>Lietuviškas skaitmeninis turinys</vt:lpstr>
      <vt:lpstr>Organinė chemija</vt:lpstr>
      <vt:lpstr>Saugi chemija vėl prieinama</vt:lpstr>
      <vt:lpstr>SinBio</vt:lpstr>
      <vt:lpstr>Kolorado universiteto pateiktos interaktyvios simuliacijos lietuviškai</vt:lpstr>
      <vt:lpstr>Periodinė cheminių elementų lentelė</vt:lpstr>
      <vt:lpstr>Izotopų lentelė</vt:lpstr>
      <vt:lpstr>„PowerPoint“ pateiktis</vt:lpstr>
      <vt:lpstr>Filmai</vt:lpstr>
      <vt:lpstr>Mokami ištekliai</vt:lpstr>
      <vt:lpstr>Interaktyvi laboratorija Virtuali laboratorija „ChemCollective“ </vt:lpstr>
      <vt:lpstr>ChemSketch  https://www.acdlabs.com/ </vt:lpstr>
      <vt:lpstr>ACD/ChemSketch darbalaukis</vt:lpstr>
      <vt:lpstr>Luiso  formulės</vt:lpstr>
      <vt:lpstr>Orbitalės</vt:lpstr>
      <vt:lpstr>Molekulės</vt:lpstr>
      <vt:lpstr>Laboratoriniai įrankiai, prietaisai (3)</vt:lpstr>
      <vt:lpstr>ACD/ChemSketch galimybės</vt:lpstr>
      <vt:lpstr>Programa „Avogadro“   </vt:lpstr>
      <vt:lpstr>MarvinSketch 20.6 https://chemaxon.com/marvin </vt:lpstr>
      <vt:lpstr>Molekulių piešimo  įrankiai (1)</vt:lpstr>
      <vt:lpstr>Molekulių piešimo  įrankiai (2)</vt:lpstr>
      <vt:lpstr>Zigmanto Žitkaus paskaitų ciklas</vt:lpstr>
      <vt:lpstr>Virtuali laboratorija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Skaitmeninio turinio taikymo chemijos pamokose klausimai</dc:title>
  <dc:creator>Regina Kaušienė</dc:creator>
  <cp:lastModifiedBy>Regina Kaušienė</cp:lastModifiedBy>
  <cp:revision>11</cp:revision>
  <dcterms:created xsi:type="dcterms:W3CDTF">2022-04-18T16:38:55Z</dcterms:created>
  <dcterms:modified xsi:type="dcterms:W3CDTF">2023-06-21T21:06:36Z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